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4" r:id="rId8"/>
    <p:sldId id="265" r:id="rId9"/>
    <p:sldId id="267" r:id="rId10"/>
    <p:sldId id="268" r:id="rId11"/>
    <p:sldId id="270" r:id="rId12"/>
    <p:sldId id="271" r:id="rId13"/>
    <p:sldId id="273" r:id="rId14"/>
    <p:sldId id="274" r:id="rId15"/>
    <p:sldId id="276" r:id="rId16"/>
    <p:sldId id="277" r:id="rId17"/>
    <p:sldId id="282" r:id="rId18"/>
    <p:sldId id="283" r:id="rId19"/>
    <p:sldId id="285" r:id="rId20"/>
    <p:sldId id="286" r:id="rId21"/>
    <p:sldId id="288" r:id="rId22"/>
    <p:sldId id="289"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100" d="100"/>
          <a:sy n="100" d="100"/>
        </p:scale>
        <p:origin x="58"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EB5334-C3B2-3BC9-751B-9B40ED62FF5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7759ED6-7C07-1878-5F24-D727E3FF9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4D186E0-770F-A203-4E5A-D7F70C39B833}"/>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5" name="页脚占位符 4">
            <a:extLst>
              <a:ext uri="{FF2B5EF4-FFF2-40B4-BE49-F238E27FC236}">
                <a16:creationId xmlns:a16="http://schemas.microsoft.com/office/drawing/2014/main" id="{8FF3DB23-8696-F9E6-C2ED-6BAB412F12A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293ED6-6B75-7898-CAB3-ECE5AF27FF24}"/>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52551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30C73C-C50A-6A74-F750-870D118BF33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5BA13BF-9334-C1BF-E004-E96041EE914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6197A1-59BF-7D04-9ABB-EF510DE9AC9E}"/>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5" name="页脚占位符 4">
            <a:extLst>
              <a:ext uri="{FF2B5EF4-FFF2-40B4-BE49-F238E27FC236}">
                <a16:creationId xmlns:a16="http://schemas.microsoft.com/office/drawing/2014/main" id="{4EF38008-6FA3-4C83-C45B-4C2E51219A6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0E0C551-6E09-E645-BC2F-9074C72FAE0B}"/>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92768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E1F237D-7DE8-8B3B-01DA-D286031C277C}"/>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38E22D6-1255-3792-1C14-BB93F10E229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D0504F4-4C16-866B-C703-90252C1E1857}"/>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5" name="页脚占位符 4">
            <a:extLst>
              <a:ext uri="{FF2B5EF4-FFF2-40B4-BE49-F238E27FC236}">
                <a16:creationId xmlns:a16="http://schemas.microsoft.com/office/drawing/2014/main" id="{B6E49D57-6E65-5B55-D223-D0316F8773C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B7C25BC-ACAE-7EFD-DE3B-E780FBCD49EC}"/>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1585253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C4F23A-0597-DF26-803F-DCE49F26AB2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27E3B8E-2305-C012-7EAB-E614C085D5C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E502BFA-A492-F235-C9DB-A8A351B1F11B}"/>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5" name="页脚占位符 4">
            <a:extLst>
              <a:ext uri="{FF2B5EF4-FFF2-40B4-BE49-F238E27FC236}">
                <a16:creationId xmlns:a16="http://schemas.microsoft.com/office/drawing/2014/main" id="{670F5E4B-817E-747E-C734-A0058454DA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A33D39C-58E6-8C44-3647-9E50A5598285}"/>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1341049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631581-6457-DCE6-1592-8F2017D5B550}"/>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5617291-57E8-E333-0791-5FDEFE3B0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9B1BD75-C71D-DA15-E3D2-D8B02C5A3D58}"/>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5" name="页脚占位符 4">
            <a:extLst>
              <a:ext uri="{FF2B5EF4-FFF2-40B4-BE49-F238E27FC236}">
                <a16:creationId xmlns:a16="http://schemas.microsoft.com/office/drawing/2014/main" id="{EE045A47-F6F6-9121-AD62-241E164C15A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7CB2B84-2D6E-B10D-C61C-F512B40E6869}"/>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2780770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7A3081-0BC1-512D-B387-B3CAB74F031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D3FC0AD-2609-3613-02EE-AABC0B795CCE}"/>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ED11809-EFB8-34DA-2D89-D1D49F34C59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BA0E276E-ACD8-E1F9-6B71-F3468D366694}"/>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6" name="页脚占位符 5">
            <a:extLst>
              <a:ext uri="{FF2B5EF4-FFF2-40B4-BE49-F238E27FC236}">
                <a16:creationId xmlns:a16="http://schemas.microsoft.com/office/drawing/2014/main" id="{B0BAD854-4000-94D6-DB85-BC36BA8D560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7D0E98-AA5B-CB51-FF44-7FB4A5FCF838}"/>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37823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8E27FE-776B-591E-61A8-B57B2A81FE4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53971B6-9C38-587B-8720-85FD6E1DE6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624A857-DA79-8426-BB8D-8FEFBF60B7C9}"/>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EEC7293-0273-EE26-A44E-17E63F26EF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EC46A42-ABB4-FA5C-DF7C-C38F4B0AF664}"/>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85C7F68-1407-8937-755E-6C5FC7EDB648}"/>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8" name="页脚占位符 7">
            <a:extLst>
              <a:ext uri="{FF2B5EF4-FFF2-40B4-BE49-F238E27FC236}">
                <a16:creationId xmlns:a16="http://schemas.microsoft.com/office/drawing/2014/main" id="{AF4F6C3D-759F-C17A-19A6-6AEA98BDF193}"/>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A0717D68-05AC-88EA-E26F-B536D7C83C3D}"/>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1336684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82D611-AE59-51C6-0C10-2038DB1EF3AD}"/>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D069CDD-26F0-A508-35FA-3C91ABEDE752}"/>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4" name="页脚占位符 3">
            <a:extLst>
              <a:ext uri="{FF2B5EF4-FFF2-40B4-BE49-F238E27FC236}">
                <a16:creationId xmlns:a16="http://schemas.microsoft.com/office/drawing/2014/main" id="{978173BE-B769-4C39-1BF2-A9EE9B4AFA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020458B6-41E8-DF02-E144-AEAAEE151B64}"/>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1130043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69EEB55-49A3-F09F-4F42-3DCE558C0A0E}"/>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3" name="页脚占位符 2">
            <a:extLst>
              <a:ext uri="{FF2B5EF4-FFF2-40B4-BE49-F238E27FC236}">
                <a16:creationId xmlns:a16="http://schemas.microsoft.com/office/drawing/2014/main" id="{29F8BB25-64A2-26CA-52A6-C7EB59AF9FE5}"/>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CEC4119-3614-8F57-5034-E3C7921DFF57}"/>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2904487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05F988-E397-794D-E8F8-2952FB4DE2F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7901B52-A768-C9A9-FCA4-D63FA6B313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8CA4B072-FA87-6BC1-CEE6-D6542C4377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51957A3-5125-7CAD-6725-A2AD7CEAB39E}"/>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6" name="页脚占位符 5">
            <a:extLst>
              <a:ext uri="{FF2B5EF4-FFF2-40B4-BE49-F238E27FC236}">
                <a16:creationId xmlns:a16="http://schemas.microsoft.com/office/drawing/2014/main" id="{F3B27B47-A8B1-A501-C49B-10D5457E74D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A3A8326-0AAA-5C43-BFE6-72B2C7C48754}"/>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2801366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392C5C-BA26-2C87-5962-A895D5E62F4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9F41FB3-3DD4-02C3-8130-C817FDBC0A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18118A7-6394-B0B8-7D29-CD31450F07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9EEC9E8-CCAB-8A11-4F36-99A5B7129F4E}"/>
              </a:ext>
            </a:extLst>
          </p:cNvPr>
          <p:cNvSpPr>
            <a:spLocks noGrp="1"/>
          </p:cNvSpPr>
          <p:nvPr>
            <p:ph type="dt" sz="half" idx="10"/>
          </p:nvPr>
        </p:nvSpPr>
        <p:spPr/>
        <p:txBody>
          <a:bodyPr/>
          <a:lstStyle/>
          <a:p>
            <a:fld id="{C58DCEF9-A196-417E-A9D1-97371E04CD50}" type="datetimeFigureOut">
              <a:rPr lang="zh-CN" altLang="en-US" smtClean="0"/>
              <a:t>2025/1/8</a:t>
            </a:fld>
            <a:endParaRPr lang="zh-CN" altLang="en-US"/>
          </a:p>
        </p:txBody>
      </p:sp>
      <p:sp>
        <p:nvSpPr>
          <p:cNvPr id="6" name="页脚占位符 5">
            <a:extLst>
              <a:ext uri="{FF2B5EF4-FFF2-40B4-BE49-F238E27FC236}">
                <a16:creationId xmlns:a16="http://schemas.microsoft.com/office/drawing/2014/main" id="{62C2BE4B-EA6E-D667-D551-82B96326460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633EAE9-4010-FD61-A4D3-9A92D6FE69E5}"/>
              </a:ext>
            </a:extLst>
          </p:cNvPr>
          <p:cNvSpPr>
            <a:spLocks noGrp="1"/>
          </p:cNvSpPr>
          <p:nvPr>
            <p:ph type="sldNum" sz="quarter" idx="12"/>
          </p:nvPr>
        </p:nvSpPr>
        <p:spPr/>
        <p:txBody>
          <a:body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3631444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BCDA71A-B91C-FC1D-E819-7B8DFCC5E9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91EBC861-7842-1F64-ED12-A8E0B3C05E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69E8DA2-036F-5765-4576-A4BC5B366E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8DCEF9-A196-417E-A9D1-97371E04CD50}" type="datetimeFigureOut">
              <a:rPr lang="zh-CN" altLang="en-US" smtClean="0"/>
              <a:t>2025/1/8</a:t>
            </a:fld>
            <a:endParaRPr lang="zh-CN" altLang="en-US"/>
          </a:p>
        </p:txBody>
      </p:sp>
      <p:sp>
        <p:nvSpPr>
          <p:cNvPr id="5" name="页脚占位符 4">
            <a:extLst>
              <a:ext uri="{FF2B5EF4-FFF2-40B4-BE49-F238E27FC236}">
                <a16:creationId xmlns:a16="http://schemas.microsoft.com/office/drawing/2014/main" id="{795EAA25-2E08-5D01-A2EE-F061AB3DF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774698D-33E8-4B88-DC5F-339939BFB5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A1453E-7E11-401F-91C5-88E353B179B7}" type="slidenum">
              <a:rPr lang="zh-CN" altLang="en-US" smtClean="0"/>
              <a:t>‹#›</a:t>
            </a:fld>
            <a:endParaRPr lang="zh-CN" altLang="en-US"/>
          </a:p>
        </p:txBody>
      </p:sp>
    </p:spTree>
    <p:extLst>
      <p:ext uri="{BB962C8B-B14F-4D97-AF65-F5344CB8AC3E}">
        <p14:creationId xmlns:p14="http://schemas.microsoft.com/office/powerpoint/2010/main" val="2961266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12" Type="http://schemas.openxmlformats.org/officeDocument/2006/relationships/image" Target="../media/image18.jp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jpg"/><Relationship Id="rId11" Type="http://schemas.openxmlformats.org/officeDocument/2006/relationships/image" Target="../media/image17.jpg"/><Relationship Id="rId5" Type="http://schemas.openxmlformats.org/officeDocument/2006/relationships/image" Target="../media/image11.jpg"/><Relationship Id="rId10" Type="http://schemas.openxmlformats.org/officeDocument/2006/relationships/image" Target="../media/image16.jpg"/><Relationship Id="rId4" Type="http://schemas.openxmlformats.org/officeDocument/2006/relationships/image" Target="../media/image10.jpg"/><Relationship Id="rId9"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49FCEC-A5FC-93DC-E572-083BC4A9301C}"/>
              </a:ext>
            </a:extLst>
          </p:cNvPr>
          <p:cNvSpPr>
            <a:spLocks noGrp="1"/>
          </p:cNvSpPr>
          <p:nvPr>
            <p:ph type="ctrTitle"/>
          </p:nvPr>
        </p:nvSpPr>
        <p:spPr>
          <a:xfrm>
            <a:off x="1272540" y="-249237"/>
            <a:ext cx="9144000" cy="2387600"/>
          </a:xfrm>
        </p:spPr>
        <p:txBody>
          <a:bodyPr/>
          <a:lstStyle/>
          <a:p>
            <a:r>
              <a:rPr lang="zh-CN" altLang="en-US" dirty="0"/>
              <a:t>一站式产品</a:t>
            </a:r>
          </a:p>
        </p:txBody>
      </p:sp>
      <p:sp>
        <p:nvSpPr>
          <p:cNvPr id="3" name="副标题 2">
            <a:extLst>
              <a:ext uri="{FF2B5EF4-FFF2-40B4-BE49-F238E27FC236}">
                <a16:creationId xmlns:a16="http://schemas.microsoft.com/office/drawing/2014/main" id="{A83B29E7-2150-FFB5-3C6B-761F059D6C14}"/>
              </a:ext>
            </a:extLst>
          </p:cNvPr>
          <p:cNvSpPr>
            <a:spLocks noGrp="1"/>
          </p:cNvSpPr>
          <p:nvPr>
            <p:ph type="subTitle" idx="1"/>
          </p:nvPr>
        </p:nvSpPr>
        <p:spPr>
          <a:xfrm>
            <a:off x="1653540" y="2398078"/>
            <a:ext cx="9144000" cy="1655762"/>
          </a:xfrm>
        </p:spPr>
        <p:txBody>
          <a:bodyPr/>
          <a:lstStyle/>
          <a:p>
            <a:pPr marL="457200" indent="-457200" algn="l">
              <a:buAutoNum type="arabicPeriod"/>
            </a:pPr>
            <a:r>
              <a:rPr lang="zh-CN" altLang="en-US" dirty="0"/>
              <a:t>总图</a:t>
            </a:r>
            <a:endParaRPr lang="en-US" altLang="zh-CN" dirty="0"/>
          </a:p>
          <a:p>
            <a:pPr marL="457200" indent="-457200" algn="l">
              <a:buAutoNum type="arabicPeriod"/>
            </a:pPr>
            <a:r>
              <a:rPr lang="zh-CN" altLang="en-US" dirty="0"/>
              <a:t>产品（介绍</a:t>
            </a:r>
            <a:r>
              <a:rPr lang="en-US" altLang="zh-CN" dirty="0"/>
              <a:t>+</a:t>
            </a:r>
            <a:r>
              <a:rPr lang="zh-CN" altLang="en-US" dirty="0"/>
              <a:t>参数</a:t>
            </a:r>
            <a:r>
              <a:rPr lang="en-US" altLang="zh-CN" dirty="0"/>
              <a:t>+</a:t>
            </a:r>
            <a:r>
              <a:rPr lang="zh-CN" altLang="en-US" dirty="0"/>
              <a:t>图片）</a:t>
            </a:r>
            <a:r>
              <a:rPr lang="en-US" altLang="zh-CN" dirty="0"/>
              <a:t>(</a:t>
            </a:r>
            <a:r>
              <a:rPr lang="zh-CN" altLang="en-US" dirty="0"/>
              <a:t>一个产品两张</a:t>
            </a:r>
            <a:r>
              <a:rPr lang="en-US" altLang="zh-CN" dirty="0"/>
              <a:t>ppt)</a:t>
            </a:r>
            <a:endParaRPr lang="zh-CN" altLang="en-US" dirty="0"/>
          </a:p>
        </p:txBody>
      </p:sp>
    </p:spTree>
    <p:extLst>
      <p:ext uri="{BB962C8B-B14F-4D97-AF65-F5344CB8AC3E}">
        <p14:creationId xmlns:p14="http://schemas.microsoft.com/office/powerpoint/2010/main" val="176091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2E0508-92D0-9A42-CAF5-CCDDD3ADBD70}"/>
              </a:ext>
            </a:extLst>
          </p:cNvPr>
          <p:cNvSpPr>
            <a:spLocks noGrp="1"/>
          </p:cNvSpPr>
          <p:nvPr>
            <p:ph type="title"/>
          </p:nvPr>
        </p:nvSpPr>
        <p:spPr/>
        <p:txBody>
          <a:bodyPr/>
          <a:lstStyle/>
          <a:p>
            <a:r>
              <a:rPr lang="zh-CN" altLang="en-US" dirty="0"/>
              <a:t>产品</a:t>
            </a:r>
            <a:r>
              <a:rPr lang="en-US" altLang="zh-CN" dirty="0"/>
              <a:t>4</a:t>
            </a:r>
            <a:r>
              <a:rPr lang="zh-CN" altLang="en-US" dirty="0"/>
              <a:t>：门襟机</a:t>
            </a:r>
            <a:r>
              <a:rPr lang="en-US" altLang="zh-CN" dirty="0"/>
              <a:t>-placket Machine </a:t>
            </a:r>
            <a:endParaRPr lang="zh-CN" altLang="en-US" dirty="0"/>
          </a:p>
        </p:txBody>
      </p:sp>
      <p:sp>
        <p:nvSpPr>
          <p:cNvPr id="3" name="内容占位符 2">
            <a:extLst>
              <a:ext uri="{FF2B5EF4-FFF2-40B4-BE49-F238E27FC236}">
                <a16:creationId xmlns:a16="http://schemas.microsoft.com/office/drawing/2014/main" id="{CC3A6EA5-2755-8A3D-06C8-F6FF8F79DE95}"/>
              </a:ext>
            </a:extLst>
          </p:cNvPr>
          <p:cNvSpPr>
            <a:spLocks noGrp="1"/>
          </p:cNvSpPr>
          <p:nvPr>
            <p:ph idx="1"/>
          </p:nvPr>
        </p:nvSpPr>
        <p:spPr>
          <a:xfrm>
            <a:off x="273023" y="1520904"/>
            <a:ext cx="7216140" cy="4351338"/>
          </a:xfrm>
        </p:spPr>
        <p:txBody>
          <a:bodyPr/>
          <a:lstStyle/>
          <a:p>
            <a:pPr algn="l">
              <a:lnSpc>
                <a:spcPts val="1650"/>
              </a:lnSpc>
            </a:pPr>
            <a:r>
              <a:rPr lang="en-US" altLang="zh-CN" sz="2000" b="0" i="0" dirty="0">
                <a:solidFill>
                  <a:srgbClr val="222222"/>
                </a:solidFill>
                <a:effectLst/>
                <a:latin typeface="+mn-ea"/>
              </a:rPr>
              <a:t>Type</a:t>
            </a:r>
            <a:r>
              <a:rPr lang="zh-CN" altLang="en-US" sz="2000" b="0" i="0" dirty="0">
                <a:solidFill>
                  <a:srgbClr val="222222"/>
                </a:solidFill>
                <a:effectLst/>
                <a:latin typeface="+mn-ea"/>
              </a:rPr>
              <a:t>：</a:t>
            </a:r>
            <a:r>
              <a:rPr lang="en-US" altLang="zh-CN" sz="2000" b="0" i="0" dirty="0">
                <a:solidFill>
                  <a:srgbClr val="222222"/>
                </a:solidFill>
                <a:effectLst/>
                <a:latin typeface="+mn-ea"/>
              </a:rPr>
              <a:t>Industrial Sewing Machine</a:t>
            </a:r>
          </a:p>
          <a:p>
            <a:pPr algn="l">
              <a:lnSpc>
                <a:spcPts val="1650"/>
              </a:lnSpc>
            </a:pPr>
            <a:r>
              <a:rPr lang="en-US" altLang="zh-CN" sz="2000" b="0" i="0" dirty="0">
                <a:solidFill>
                  <a:srgbClr val="222222"/>
                </a:solidFill>
                <a:effectLst/>
                <a:latin typeface="+mn-ea"/>
              </a:rPr>
              <a:t>stitch length</a:t>
            </a:r>
            <a:r>
              <a:rPr lang="zh-CN" altLang="en-US" sz="2000" b="0" i="0" dirty="0">
                <a:solidFill>
                  <a:srgbClr val="222222"/>
                </a:solidFill>
                <a:effectLst/>
                <a:latin typeface="+mn-ea"/>
              </a:rPr>
              <a:t>：</a:t>
            </a:r>
            <a:r>
              <a:rPr lang="en-US" altLang="zh-CN" sz="2000" b="0" i="0" dirty="0">
                <a:solidFill>
                  <a:srgbClr val="222222"/>
                </a:solidFill>
                <a:effectLst/>
                <a:latin typeface="+mn-ea"/>
              </a:rPr>
              <a:t>3-18G</a:t>
            </a:r>
          </a:p>
          <a:p>
            <a:pPr algn="l">
              <a:lnSpc>
                <a:spcPts val="1650"/>
              </a:lnSpc>
            </a:pPr>
            <a:r>
              <a:rPr lang="en-US" altLang="zh-CN" sz="2000" b="0" i="0" dirty="0">
                <a:solidFill>
                  <a:srgbClr val="222222"/>
                </a:solidFill>
                <a:effectLst/>
                <a:latin typeface="+mn-ea"/>
              </a:rPr>
              <a:t>feed mechanism</a:t>
            </a:r>
            <a:r>
              <a:rPr lang="zh-CN" altLang="en-US" sz="2000" b="0" i="0" dirty="0">
                <a:solidFill>
                  <a:srgbClr val="222222"/>
                </a:solidFill>
                <a:effectLst/>
                <a:latin typeface="+mn-ea"/>
              </a:rPr>
              <a:t>：</a:t>
            </a:r>
            <a:r>
              <a:rPr lang="en-US" altLang="zh-CN" sz="2000" b="0" i="0" dirty="0">
                <a:solidFill>
                  <a:srgbClr val="222222"/>
                </a:solidFill>
                <a:effectLst/>
                <a:latin typeface="+mn-ea"/>
              </a:rPr>
              <a:t>Needle Feed</a:t>
            </a:r>
          </a:p>
          <a:p>
            <a:pPr algn="l">
              <a:lnSpc>
                <a:spcPts val="1650"/>
              </a:lnSpc>
            </a:pPr>
            <a:r>
              <a:rPr lang="en-US" altLang="zh-CN" sz="2000" b="0" i="0" dirty="0">
                <a:solidFill>
                  <a:srgbClr val="222222"/>
                </a:solidFill>
                <a:effectLst/>
                <a:latin typeface="+mn-ea"/>
              </a:rPr>
              <a:t>Applicable industries</a:t>
            </a:r>
            <a:r>
              <a:rPr lang="zh-CN" altLang="en-US" sz="2000" b="0" i="0" dirty="0">
                <a:solidFill>
                  <a:srgbClr val="222222"/>
                </a:solidFill>
                <a:effectLst/>
                <a:latin typeface="+mn-ea"/>
              </a:rPr>
              <a:t>：</a:t>
            </a:r>
            <a:r>
              <a:rPr lang="en-US" altLang="zh-CN" sz="2000" b="0" i="0" dirty="0">
                <a:solidFill>
                  <a:srgbClr val="222222"/>
                </a:solidFill>
                <a:effectLst/>
                <a:latin typeface="+mn-ea"/>
              </a:rPr>
              <a:t>Manufacturing Plant, Machinery Repair Shops, Retail</a:t>
            </a:r>
          </a:p>
          <a:p>
            <a:pPr algn="l">
              <a:lnSpc>
                <a:spcPts val="1650"/>
              </a:lnSpc>
            </a:pPr>
            <a:r>
              <a:rPr lang="en-US" altLang="zh-CN" sz="2000" b="0" i="0" dirty="0">
                <a:solidFill>
                  <a:srgbClr val="222222"/>
                </a:solidFill>
                <a:effectLst/>
                <a:latin typeface="+mn-ea"/>
              </a:rPr>
              <a:t>Condition: New</a:t>
            </a:r>
          </a:p>
          <a:p>
            <a:pPr algn="l">
              <a:lnSpc>
                <a:spcPts val="1650"/>
              </a:lnSpc>
            </a:pPr>
            <a:r>
              <a:rPr lang="en-US" altLang="zh-CN" sz="2000" b="0" i="0" dirty="0">
                <a:solidFill>
                  <a:srgbClr val="222222"/>
                </a:solidFill>
                <a:effectLst/>
                <a:latin typeface="+mn-ea"/>
              </a:rPr>
              <a:t>stitch formation: Plain</a:t>
            </a:r>
          </a:p>
          <a:p>
            <a:pPr algn="l">
              <a:lnSpc>
                <a:spcPts val="1650"/>
              </a:lnSpc>
            </a:pPr>
            <a:r>
              <a:rPr lang="en-US" altLang="zh-CN" sz="2000" b="0" i="0" dirty="0">
                <a:solidFill>
                  <a:srgbClr val="222222"/>
                </a:solidFill>
                <a:effectLst/>
                <a:latin typeface="+mn-ea"/>
              </a:rPr>
              <a:t>mechanical configuration: Flat-Bed </a:t>
            </a:r>
          </a:p>
          <a:p>
            <a:pPr algn="l">
              <a:lnSpc>
                <a:spcPts val="1650"/>
              </a:lnSpc>
            </a:pPr>
            <a:r>
              <a:rPr lang="en-US" altLang="zh-CN" sz="2000" b="0" i="0" dirty="0">
                <a:solidFill>
                  <a:srgbClr val="222222"/>
                </a:solidFill>
                <a:effectLst/>
                <a:latin typeface="+mn-ea"/>
              </a:rPr>
              <a:t>max. sewing thickness: Light</a:t>
            </a:r>
          </a:p>
          <a:p>
            <a:pPr algn="l">
              <a:lnSpc>
                <a:spcPts val="1650"/>
              </a:lnSpc>
            </a:pPr>
            <a:r>
              <a:rPr lang="en-US" altLang="zh-CN" sz="2000" b="0" i="0" dirty="0">
                <a:solidFill>
                  <a:srgbClr val="222222"/>
                </a:solidFill>
                <a:effectLst/>
                <a:latin typeface="+mn-ea"/>
              </a:rPr>
              <a:t>Key Selling Points: Multifunctional</a:t>
            </a:r>
          </a:p>
          <a:p>
            <a:pPr marL="0" indent="0">
              <a:buNone/>
            </a:pPr>
            <a:endParaRPr lang="zh-CN" altLang="en-US" dirty="0"/>
          </a:p>
        </p:txBody>
      </p:sp>
      <p:pic>
        <p:nvPicPr>
          <p:cNvPr id="5" name="图片 4">
            <a:extLst>
              <a:ext uri="{FF2B5EF4-FFF2-40B4-BE49-F238E27FC236}">
                <a16:creationId xmlns:a16="http://schemas.microsoft.com/office/drawing/2014/main" id="{651B902A-73DD-1D63-0F8E-D5CCDEC4C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9313" y="3062006"/>
            <a:ext cx="2130350" cy="2130350"/>
          </a:xfrm>
          <a:prstGeom prst="rect">
            <a:avLst/>
          </a:prstGeom>
        </p:spPr>
      </p:pic>
      <p:pic>
        <p:nvPicPr>
          <p:cNvPr id="7" name="图片 6">
            <a:extLst>
              <a:ext uri="{FF2B5EF4-FFF2-40B4-BE49-F238E27FC236}">
                <a16:creationId xmlns:a16="http://schemas.microsoft.com/office/drawing/2014/main" id="{ED9847E3-2786-89AB-9A51-75861C606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128242" y="2768933"/>
            <a:ext cx="1547742" cy="1547742"/>
          </a:xfrm>
          <a:prstGeom prst="rect">
            <a:avLst/>
          </a:prstGeom>
        </p:spPr>
      </p:pic>
      <p:pic>
        <p:nvPicPr>
          <p:cNvPr id="9" name="图片 8">
            <a:extLst>
              <a:ext uri="{FF2B5EF4-FFF2-40B4-BE49-F238E27FC236}">
                <a16:creationId xmlns:a16="http://schemas.microsoft.com/office/drawing/2014/main" id="{4DE99775-5225-51F1-D252-2C566B7EC8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128242" y="4521676"/>
            <a:ext cx="1350566" cy="1350566"/>
          </a:xfrm>
          <a:prstGeom prst="rect">
            <a:avLst/>
          </a:prstGeom>
        </p:spPr>
      </p:pic>
      <p:pic>
        <p:nvPicPr>
          <p:cNvPr id="11" name="图片 10">
            <a:extLst>
              <a:ext uri="{FF2B5EF4-FFF2-40B4-BE49-F238E27FC236}">
                <a16:creationId xmlns:a16="http://schemas.microsoft.com/office/drawing/2014/main" id="{26533366-538D-78BB-70C7-439C6D3237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3504" y="2837656"/>
            <a:ext cx="1410296" cy="1410296"/>
          </a:xfrm>
          <a:prstGeom prst="rect">
            <a:avLst/>
          </a:prstGeom>
        </p:spPr>
      </p:pic>
      <p:pic>
        <p:nvPicPr>
          <p:cNvPr id="13" name="图片 12">
            <a:extLst>
              <a:ext uri="{FF2B5EF4-FFF2-40B4-BE49-F238E27FC236}">
                <a16:creationId xmlns:a16="http://schemas.microsoft.com/office/drawing/2014/main" id="{3BAC82FA-D722-9AF7-FC1A-54B3DEE38B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84635" y="4410095"/>
            <a:ext cx="1573728" cy="1573728"/>
          </a:xfrm>
          <a:prstGeom prst="rect">
            <a:avLst/>
          </a:prstGeom>
        </p:spPr>
      </p:pic>
    </p:spTree>
    <p:extLst>
      <p:ext uri="{BB962C8B-B14F-4D97-AF65-F5344CB8AC3E}">
        <p14:creationId xmlns:p14="http://schemas.microsoft.com/office/powerpoint/2010/main" val="230121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ECA477-16F0-7780-B696-8C0CF6A9CEFD}"/>
              </a:ext>
            </a:extLst>
          </p:cNvPr>
          <p:cNvSpPr>
            <a:spLocks noGrp="1"/>
          </p:cNvSpPr>
          <p:nvPr>
            <p:ph type="title"/>
          </p:nvPr>
        </p:nvSpPr>
        <p:spPr/>
        <p:txBody>
          <a:bodyPr>
            <a:normAutofit/>
          </a:bodyPr>
          <a:lstStyle/>
          <a:p>
            <a:r>
              <a:rPr lang="zh-CN" altLang="en-US" sz="3600" dirty="0"/>
              <a:t>产品</a:t>
            </a:r>
            <a:r>
              <a:rPr lang="en-US" altLang="zh-CN" sz="3600" dirty="0"/>
              <a:t>5</a:t>
            </a:r>
            <a:r>
              <a:rPr lang="zh-CN" altLang="en-US" sz="3600" dirty="0"/>
              <a:t>：拆片机：</a:t>
            </a:r>
            <a:r>
              <a:rPr lang="en-US" altLang="zh-CN" sz="3600" dirty="0"/>
              <a:t> Sweater Yarn recycling machine</a:t>
            </a:r>
            <a:endParaRPr lang="zh-CN" altLang="en-US" sz="3600" dirty="0"/>
          </a:p>
        </p:txBody>
      </p:sp>
      <p:sp>
        <p:nvSpPr>
          <p:cNvPr id="3" name="内容占位符 2">
            <a:extLst>
              <a:ext uri="{FF2B5EF4-FFF2-40B4-BE49-F238E27FC236}">
                <a16:creationId xmlns:a16="http://schemas.microsoft.com/office/drawing/2014/main" id="{C443E971-66C9-246A-7316-99434BFE29CA}"/>
              </a:ext>
            </a:extLst>
          </p:cNvPr>
          <p:cNvSpPr>
            <a:spLocks noGrp="1"/>
          </p:cNvSpPr>
          <p:nvPr>
            <p:ph idx="1"/>
          </p:nvPr>
        </p:nvSpPr>
        <p:spPr/>
        <p:txBody>
          <a:bodyPr/>
          <a:lstStyle/>
          <a:p>
            <a:r>
              <a:rPr lang="en-US" altLang="zh-CN" dirty="0"/>
              <a:t>Apply for sweater factory open the rejected fabric, total 12 spindle in three level ,ensure 3-4 Pieces fabric D-Knitting meanwhile , also the yarn will be separated into yarn cone. In this way the yarn can be re-used , down factory running cost. Compact Layout of machine less space required.</a:t>
            </a:r>
            <a:endParaRPr lang="zh-CN" altLang="en-US" dirty="0"/>
          </a:p>
        </p:txBody>
      </p:sp>
    </p:spTree>
    <p:extLst>
      <p:ext uri="{BB962C8B-B14F-4D97-AF65-F5344CB8AC3E}">
        <p14:creationId xmlns:p14="http://schemas.microsoft.com/office/powerpoint/2010/main" val="358746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1FFD79-1C70-7295-D48C-2C250E2F746F}"/>
              </a:ext>
            </a:extLst>
          </p:cNvPr>
          <p:cNvSpPr>
            <a:spLocks noGrp="1"/>
          </p:cNvSpPr>
          <p:nvPr>
            <p:ph type="title"/>
          </p:nvPr>
        </p:nvSpPr>
        <p:spPr/>
        <p:txBody>
          <a:bodyPr>
            <a:normAutofit/>
          </a:bodyPr>
          <a:lstStyle/>
          <a:p>
            <a:r>
              <a:rPr lang="zh-CN" altLang="en-US" sz="3600" dirty="0"/>
              <a:t>产品</a:t>
            </a:r>
            <a:r>
              <a:rPr lang="en-US" altLang="zh-CN" sz="3600" dirty="0"/>
              <a:t>5</a:t>
            </a:r>
            <a:r>
              <a:rPr lang="zh-CN" altLang="en-US" sz="3600" dirty="0"/>
              <a:t>：拆片机：</a:t>
            </a:r>
            <a:r>
              <a:rPr lang="en-US" altLang="zh-CN" sz="3600" dirty="0"/>
              <a:t> Sweater Yarn recycling machine</a:t>
            </a:r>
            <a:endParaRPr lang="zh-CN" altLang="en-US" sz="3600" dirty="0"/>
          </a:p>
        </p:txBody>
      </p:sp>
      <p:sp>
        <p:nvSpPr>
          <p:cNvPr id="3" name="内容占位符 2">
            <a:extLst>
              <a:ext uri="{FF2B5EF4-FFF2-40B4-BE49-F238E27FC236}">
                <a16:creationId xmlns:a16="http://schemas.microsoft.com/office/drawing/2014/main" id="{F13D68B0-CEE9-B238-298E-A89113544165}"/>
              </a:ext>
            </a:extLst>
          </p:cNvPr>
          <p:cNvSpPr>
            <a:spLocks noGrp="1"/>
          </p:cNvSpPr>
          <p:nvPr>
            <p:ph idx="1"/>
          </p:nvPr>
        </p:nvSpPr>
        <p:spPr>
          <a:xfrm>
            <a:off x="838200" y="1825625"/>
            <a:ext cx="6103620" cy="4351338"/>
          </a:xfrm>
        </p:spPr>
        <p:txBody>
          <a:bodyPr/>
          <a:lstStyle/>
          <a:p>
            <a:r>
              <a:rPr lang="en-US" altLang="zh-CN" dirty="0"/>
              <a:t>With 12 spindle in three level,3*4</a:t>
            </a:r>
          </a:p>
          <a:p>
            <a:r>
              <a:rPr lang="en-US" altLang="zh-CN" dirty="0"/>
              <a:t>Stepping Motor driven ,input power single phase 220V,energy saving</a:t>
            </a:r>
          </a:p>
          <a:p>
            <a:r>
              <a:rPr lang="en-US" altLang="zh-CN" dirty="0"/>
              <a:t>Speed adjustable from the Inventor</a:t>
            </a:r>
            <a:r>
              <a:rPr lang="zh-CN" altLang="en-US" dirty="0"/>
              <a:t>，</a:t>
            </a:r>
            <a:r>
              <a:rPr lang="en-US" altLang="zh-CN" dirty="0"/>
              <a:t>apply for loose or tight knitting fabric</a:t>
            </a:r>
          </a:p>
          <a:p>
            <a:r>
              <a:rPr lang="en-US" altLang="zh-CN" dirty="0"/>
              <a:t>Stronger body less noise and easy operating</a:t>
            </a:r>
            <a:endParaRPr lang="zh-CN" altLang="en-US" dirty="0"/>
          </a:p>
        </p:txBody>
      </p:sp>
      <p:pic>
        <p:nvPicPr>
          <p:cNvPr id="5" name="图片 4">
            <a:extLst>
              <a:ext uri="{FF2B5EF4-FFF2-40B4-BE49-F238E27FC236}">
                <a16:creationId xmlns:a16="http://schemas.microsoft.com/office/drawing/2014/main" id="{D58C2102-D16F-BBD5-EB58-8F843E64A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1494" y="1584959"/>
            <a:ext cx="2199005" cy="2199005"/>
          </a:xfrm>
          <a:prstGeom prst="rect">
            <a:avLst/>
          </a:prstGeom>
        </p:spPr>
      </p:pic>
      <p:pic>
        <p:nvPicPr>
          <p:cNvPr id="7" name="图片 6">
            <a:extLst>
              <a:ext uri="{FF2B5EF4-FFF2-40B4-BE49-F238E27FC236}">
                <a16:creationId xmlns:a16="http://schemas.microsoft.com/office/drawing/2014/main" id="{54261FC7-E998-5079-AEA3-041B376BB1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0709" y="1584959"/>
            <a:ext cx="1946910" cy="1946910"/>
          </a:xfrm>
          <a:prstGeom prst="rect">
            <a:avLst/>
          </a:prstGeom>
        </p:spPr>
      </p:pic>
      <p:pic>
        <p:nvPicPr>
          <p:cNvPr id="9" name="图片 8">
            <a:extLst>
              <a:ext uri="{FF2B5EF4-FFF2-40B4-BE49-F238E27FC236}">
                <a16:creationId xmlns:a16="http://schemas.microsoft.com/office/drawing/2014/main" id="{88606B2B-A59E-ED41-4729-FDA23A59D5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1714" y="3997654"/>
            <a:ext cx="1815905" cy="1815295"/>
          </a:xfrm>
          <a:prstGeom prst="rect">
            <a:avLst/>
          </a:prstGeom>
        </p:spPr>
      </p:pic>
      <p:pic>
        <p:nvPicPr>
          <p:cNvPr id="11" name="图片 10">
            <a:extLst>
              <a:ext uri="{FF2B5EF4-FFF2-40B4-BE49-F238E27FC236}">
                <a16:creationId xmlns:a16="http://schemas.microsoft.com/office/drawing/2014/main" id="{47FC43F7-8425-0312-DC00-5988194B2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5170" y="4001294"/>
            <a:ext cx="1811655" cy="1811655"/>
          </a:xfrm>
          <a:prstGeom prst="rect">
            <a:avLst/>
          </a:prstGeom>
        </p:spPr>
      </p:pic>
    </p:spTree>
    <p:extLst>
      <p:ext uri="{BB962C8B-B14F-4D97-AF65-F5344CB8AC3E}">
        <p14:creationId xmlns:p14="http://schemas.microsoft.com/office/powerpoint/2010/main" val="3535888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80013F-5251-F94C-6B08-48A7A64CAEC9}"/>
              </a:ext>
            </a:extLst>
          </p:cNvPr>
          <p:cNvSpPr>
            <a:spLocks noGrp="1"/>
          </p:cNvSpPr>
          <p:nvPr>
            <p:ph type="title"/>
          </p:nvPr>
        </p:nvSpPr>
        <p:spPr/>
        <p:txBody>
          <a:bodyPr>
            <a:normAutofit/>
          </a:bodyPr>
          <a:lstStyle/>
          <a:p>
            <a:r>
              <a:rPr lang="zh-CN" altLang="en-US" sz="3200" dirty="0"/>
              <a:t>产品</a:t>
            </a:r>
            <a:r>
              <a:rPr lang="en-US" altLang="zh-CN" sz="3200" dirty="0"/>
              <a:t>6</a:t>
            </a:r>
            <a:r>
              <a:rPr lang="zh-CN" altLang="en-US" sz="3200" dirty="0"/>
              <a:t>：洗脱机：</a:t>
            </a:r>
            <a:r>
              <a:rPr lang="en-US" altLang="zh-CN" sz="3200" dirty="0"/>
              <a:t>Industrial Washing &amp; dehydrating Machine</a:t>
            </a:r>
            <a:endParaRPr lang="zh-CN" altLang="en-US" sz="3200" dirty="0"/>
          </a:p>
        </p:txBody>
      </p:sp>
      <p:sp>
        <p:nvSpPr>
          <p:cNvPr id="3" name="内容占位符 2">
            <a:extLst>
              <a:ext uri="{FF2B5EF4-FFF2-40B4-BE49-F238E27FC236}">
                <a16:creationId xmlns:a16="http://schemas.microsoft.com/office/drawing/2014/main" id="{4B7E738D-14ED-E1EC-3DF1-E8AC7355D4BA}"/>
              </a:ext>
            </a:extLst>
          </p:cNvPr>
          <p:cNvSpPr>
            <a:spLocks noGrp="1"/>
          </p:cNvSpPr>
          <p:nvPr>
            <p:ph idx="1"/>
          </p:nvPr>
        </p:nvSpPr>
        <p:spPr/>
        <p:txBody>
          <a:bodyPr>
            <a:normAutofit fontScale="92500" lnSpcReduction="10000"/>
          </a:bodyPr>
          <a:lstStyle/>
          <a:p>
            <a:r>
              <a:rPr lang="en-US" altLang="zh-CN" sz="2400" dirty="0"/>
              <a:t>Fully suspended automatic industrial washing and dehydrating machine. The inner tank and outer tank interface adopts docking method</a:t>
            </a:r>
          </a:p>
          <a:p>
            <a:r>
              <a:rPr lang="en-US" altLang="zh-CN" sz="2400" dirty="0"/>
              <a:t>High-quality oxidation-resisting steel panel and inner cylinder, longer service life and easier to clean.</a:t>
            </a:r>
          </a:p>
          <a:p>
            <a:r>
              <a:rPr lang="en-US" altLang="zh-CN" sz="2400" dirty="0"/>
              <a:t>304 stainless steel cylinder, durable and never rust.</a:t>
            </a:r>
          </a:p>
          <a:p>
            <a:r>
              <a:rPr lang="en-US" altLang="zh-CN" sz="2400" dirty="0"/>
              <a:t>The entire washing tank system is suspended on springs and shock absorbers, with a shock absorption rate of more than 95%, and no foundation is required when in use.</a:t>
            </a:r>
          </a:p>
          <a:p>
            <a:r>
              <a:rPr lang="en-US" altLang="zh-CN" sz="2400" dirty="0"/>
              <a:t>Equipped with an automatic detergent dispersing container, there will be no soap powder accumulation</a:t>
            </a:r>
          </a:p>
          <a:p>
            <a:r>
              <a:rPr lang="en-US" altLang="zh-CN" sz="2400" dirty="0"/>
              <a:t>It uses full computer control, variable frequency speed regulation, washing program human-machine dialogue, and the LCD screen displays clearly. It has a fault and function self-checking system to make maintenance easier.</a:t>
            </a:r>
          </a:p>
          <a:p>
            <a:endParaRPr lang="zh-CN" altLang="en-US" dirty="0"/>
          </a:p>
        </p:txBody>
      </p:sp>
    </p:spTree>
    <p:extLst>
      <p:ext uri="{BB962C8B-B14F-4D97-AF65-F5344CB8AC3E}">
        <p14:creationId xmlns:p14="http://schemas.microsoft.com/office/powerpoint/2010/main" val="712974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529390-8E45-83FB-A7BF-8FB65E34C9A3}"/>
              </a:ext>
            </a:extLst>
          </p:cNvPr>
          <p:cNvSpPr>
            <a:spLocks noGrp="1"/>
          </p:cNvSpPr>
          <p:nvPr>
            <p:ph type="title"/>
          </p:nvPr>
        </p:nvSpPr>
        <p:spPr/>
        <p:txBody>
          <a:bodyPr>
            <a:normAutofit/>
          </a:bodyPr>
          <a:lstStyle/>
          <a:p>
            <a:r>
              <a:rPr lang="zh-CN" altLang="en-US" sz="3200" dirty="0"/>
              <a:t>产品</a:t>
            </a:r>
            <a:r>
              <a:rPr lang="en-US" altLang="zh-CN" sz="3200" dirty="0"/>
              <a:t>6</a:t>
            </a:r>
            <a:r>
              <a:rPr lang="zh-CN" altLang="en-US" sz="3200" dirty="0"/>
              <a:t>：洗脱机：</a:t>
            </a:r>
            <a:r>
              <a:rPr lang="en-US" altLang="zh-CN" sz="3200" dirty="0"/>
              <a:t> Industrial Washing &amp; dehydrating Machine</a:t>
            </a:r>
            <a:endParaRPr lang="zh-CN" altLang="en-US" sz="3200" dirty="0"/>
          </a:p>
        </p:txBody>
      </p:sp>
      <p:sp>
        <p:nvSpPr>
          <p:cNvPr id="3" name="内容占位符 2">
            <a:extLst>
              <a:ext uri="{FF2B5EF4-FFF2-40B4-BE49-F238E27FC236}">
                <a16:creationId xmlns:a16="http://schemas.microsoft.com/office/drawing/2014/main" id="{1D935260-BD5B-14B0-BD6E-905176F2B71F}"/>
              </a:ext>
            </a:extLst>
          </p:cNvPr>
          <p:cNvSpPr>
            <a:spLocks noGrp="1"/>
          </p:cNvSpPr>
          <p:nvPr>
            <p:ph idx="1"/>
          </p:nvPr>
        </p:nvSpPr>
        <p:spPr>
          <a:xfrm>
            <a:off x="1318260" y="1787525"/>
            <a:ext cx="10515600" cy="4351338"/>
          </a:xfrm>
        </p:spPr>
        <p:txBody>
          <a:bodyPr>
            <a:normAutofit fontScale="62500" lnSpcReduction="20000"/>
          </a:bodyPr>
          <a:lstStyle/>
          <a:p>
            <a:r>
              <a:rPr lang="en-US" altLang="zh-CN" dirty="0"/>
              <a:t>Model: XGQ-30 </a:t>
            </a:r>
          </a:p>
          <a:p>
            <a:r>
              <a:rPr lang="en-US" altLang="zh-CN" dirty="0"/>
              <a:t>Capacity: 30KG </a:t>
            </a:r>
          </a:p>
          <a:p>
            <a:r>
              <a:rPr lang="en-US" altLang="zh-CN" dirty="0"/>
              <a:t>Drum: </a:t>
            </a:r>
            <a:r>
              <a:rPr lang="el-GR" altLang="zh-CN" dirty="0"/>
              <a:t>φ900*500</a:t>
            </a:r>
            <a:r>
              <a:rPr lang="en-US" altLang="zh-CN" dirty="0"/>
              <a:t>mm </a:t>
            </a:r>
          </a:p>
          <a:p>
            <a:r>
              <a:rPr lang="en-US" altLang="zh-CN" dirty="0"/>
              <a:t>Washing speed: 36r/min </a:t>
            </a:r>
          </a:p>
          <a:p>
            <a:r>
              <a:rPr lang="en-US" altLang="zh-CN" dirty="0"/>
              <a:t>Uniform speed; 75r/min </a:t>
            </a:r>
          </a:p>
          <a:p>
            <a:r>
              <a:rPr lang="en-US" altLang="zh-CN" dirty="0"/>
              <a:t>Medium dehydration speed: 400r/min </a:t>
            </a:r>
          </a:p>
          <a:p>
            <a:r>
              <a:rPr lang="en-US" altLang="zh-CN" dirty="0"/>
              <a:t>High dehydration speed: 800r/min </a:t>
            </a:r>
          </a:p>
          <a:p>
            <a:r>
              <a:rPr lang="en-US" altLang="zh-CN" dirty="0"/>
              <a:t>Drain valve: </a:t>
            </a:r>
            <a:r>
              <a:rPr lang="el-GR" altLang="zh-CN" dirty="0"/>
              <a:t>φ60</a:t>
            </a:r>
            <a:r>
              <a:rPr lang="en-US" altLang="zh-CN" dirty="0"/>
              <a:t>mm </a:t>
            </a:r>
          </a:p>
          <a:p>
            <a:r>
              <a:rPr lang="en-US" altLang="zh-CN" dirty="0"/>
              <a:t>Cold water pipe: 3/2” </a:t>
            </a:r>
          </a:p>
          <a:p>
            <a:r>
              <a:rPr lang="en-US" altLang="zh-CN" dirty="0"/>
              <a:t>Water consumption: 720KG </a:t>
            </a:r>
          </a:p>
          <a:p>
            <a:r>
              <a:rPr lang="en-US" altLang="zh-CN" dirty="0"/>
              <a:t>Motor power: 3KW </a:t>
            </a:r>
          </a:p>
          <a:p>
            <a:r>
              <a:rPr lang="en-US" altLang="zh-CN" dirty="0"/>
              <a:t>Electric heating power: 24KW </a:t>
            </a:r>
          </a:p>
          <a:p>
            <a:r>
              <a:rPr lang="en-US" altLang="zh-CN" dirty="0"/>
              <a:t>Dimensions: 1550*1550*1760mm</a:t>
            </a:r>
            <a:endParaRPr lang="zh-CN" altLang="en-US" dirty="0"/>
          </a:p>
        </p:txBody>
      </p:sp>
      <p:pic>
        <p:nvPicPr>
          <p:cNvPr id="5" name="图片 4">
            <a:extLst>
              <a:ext uri="{FF2B5EF4-FFF2-40B4-BE49-F238E27FC236}">
                <a16:creationId xmlns:a16="http://schemas.microsoft.com/office/drawing/2014/main" id="{4F87447F-A2A2-3A6B-1FB3-073829CB8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1860" y="929957"/>
            <a:ext cx="2392680" cy="2392680"/>
          </a:xfrm>
          <a:prstGeom prst="rect">
            <a:avLst/>
          </a:prstGeom>
        </p:spPr>
      </p:pic>
      <p:pic>
        <p:nvPicPr>
          <p:cNvPr id="7" name="图片 6">
            <a:extLst>
              <a:ext uri="{FF2B5EF4-FFF2-40B4-BE49-F238E27FC236}">
                <a16:creationId xmlns:a16="http://schemas.microsoft.com/office/drawing/2014/main" id="{5B482431-6758-F0D9-37E2-95FD2F496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8780" y="3202304"/>
            <a:ext cx="2263140" cy="2263140"/>
          </a:xfrm>
          <a:prstGeom prst="rect">
            <a:avLst/>
          </a:prstGeom>
        </p:spPr>
      </p:pic>
      <p:pic>
        <p:nvPicPr>
          <p:cNvPr id="9" name="图片 8">
            <a:extLst>
              <a:ext uri="{FF2B5EF4-FFF2-40B4-BE49-F238E27FC236}">
                <a16:creationId xmlns:a16="http://schemas.microsoft.com/office/drawing/2014/main" id="{4D3FD9A7-B75C-2CEB-B107-79316479DD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419474"/>
            <a:ext cx="1828800" cy="1828800"/>
          </a:xfrm>
          <a:prstGeom prst="rect">
            <a:avLst/>
          </a:prstGeom>
        </p:spPr>
      </p:pic>
    </p:spTree>
    <p:extLst>
      <p:ext uri="{BB962C8B-B14F-4D97-AF65-F5344CB8AC3E}">
        <p14:creationId xmlns:p14="http://schemas.microsoft.com/office/powerpoint/2010/main" val="1370319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FCF6BB-4090-8E36-33CE-A7D9E4389756}"/>
              </a:ext>
            </a:extLst>
          </p:cNvPr>
          <p:cNvSpPr>
            <a:spLocks noGrp="1"/>
          </p:cNvSpPr>
          <p:nvPr>
            <p:ph type="title"/>
          </p:nvPr>
        </p:nvSpPr>
        <p:spPr/>
        <p:txBody>
          <a:bodyPr/>
          <a:lstStyle/>
          <a:p>
            <a:r>
              <a:rPr lang="zh-CN" altLang="en-US" dirty="0"/>
              <a:t>产品</a:t>
            </a:r>
            <a:r>
              <a:rPr lang="en-US" altLang="zh-CN" dirty="0"/>
              <a:t>7</a:t>
            </a:r>
            <a:r>
              <a:rPr lang="zh-CN" altLang="en-US" dirty="0"/>
              <a:t>：纱线</a:t>
            </a:r>
            <a:r>
              <a:rPr lang="en-US" altLang="zh-CN" dirty="0"/>
              <a:t>-Yarn Material</a:t>
            </a:r>
            <a:endParaRPr lang="zh-CN" altLang="en-US" dirty="0"/>
          </a:p>
        </p:txBody>
      </p:sp>
      <p:sp>
        <p:nvSpPr>
          <p:cNvPr id="3" name="内容占位符 2">
            <a:extLst>
              <a:ext uri="{FF2B5EF4-FFF2-40B4-BE49-F238E27FC236}">
                <a16:creationId xmlns:a16="http://schemas.microsoft.com/office/drawing/2014/main" id="{888AE0AB-BE24-DDFB-EF0D-F3266D26BF57}"/>
              </a:ext>
            </a:extLst>
          </p:cNvPr>
          <p:cNvSpPr>
            <a:spLocks noGrp="1"/>
          </p:cNvSpPr>
          <p:nvPr>
            <p:ph idx="1"/>
          </p:nvPr>
        </p:nvSpPr>
        <p:spPr/>
        <p:txBody>
          <a:bodyPr>
            <a:normAutofit/>
          </a:bodyPr>
          <a:lstStyle/>
          <a:p>
            <a:r>
              <a:rPr lang="en-US" altLang="zh-CN" sz="2000" dirty="0"/>
              <a:t>‌Knitting yarn‌ is yarn used for hand-knitted fabrics or the production of knitted goods. According to the raw materials, knitting yarn can be divided into cotton knitting yarn, wool knitting yarn and blended yarn. According to the spinning system, knitting yarn can be divided into carded knitting yarn and combed knitting yarn. Knitting yarn usually uses better raw materials, the yarn is smooth, the twist is small, and the hand feels soft.</a:t>
            </a:r>
          </a:p>
          <a:p>
            <a:r>
              <a:rPr lang="en-US" altLang="zh-CN" sz="2000" dirty="0"/>
              <a:t>Knitting yarn has high strength and good elasticity, and is suitable for various knitted products such as sweaters, socks, underwear, etc. Due to its high finish, low twist and soft feel, knitting yarn is widely used in clothing manufacturing.</a:t>
            </a:r>
            <a:endParaRPr lang="zh-CN" altLang="en-US" sz="2000" dirty="0"/>
          </a:p>
        </p:txBody>
      </p:sp>
    </p:spTree>
    <p:extLst>
      <p:ext uri="{BB962C8B-B14F-4D97-AF65-F5344CB8AC3E}">
        <p14:creationId xmlns:p14="http://schemas.microsoft.com/office/powerpoint/2010/main" val="3528061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E6F73D-AF88-003B-91AB-031400F113BB}"/>
              </a:ext>
            </a:extLst>
          </p:cNvPr>
          <p:cNvSpPr>
            <a:spLocks noGrp="1"/>
          </p:cNvSpPr>
          <p:nvPr>
            <p:ph type="title"/>
          </p:nvPr>
        </p:nvSpPr>
        <p:spPr/>
        <p:txBody>
          <a:bodyPr/>
          <a:lstStyle/>
          <a:p>
            <a:r>
              <a:rPr lang="zh-CN" altLang="en-US" dirty="0"/>
              <a:t>产品</a:t>
            </a:r>
            <a:r>
              <a:rPr lang="en-US" altLang="zh-CN" dirty="0"/>
              <a:t>7</a:t>
            </a:r>
            <a:r>
              <a:rPr lang="zh-CN" altLang="en-US" dirty="0"/>
              <a:t>：纱线</a:t>
            </a:r>
            <a:r>
              <a:rPr lang="en-US" altLang="zh-CN" dirty="0"/>
              <a:t>-Yarn Material</a:t>
            </a:r>
            <a:endParaRPr lang="zh-CN" altLang="en-US" dirty="0"/>
          </a:p>
        </p:txBody>
      </p:sp>
      <p:sp>
        <p:nvSpPr>
          <p:cNvPr id="3" name="内容占位符 2">
            <a:extLst>
              <a:ext uri="{FF2B5EF4-FFF2-40B4-BE49-F238E27FC236}">
                <a16:creationId xmlns:a16="http://schemas.microsoft.com/office/drawing/2014/main" id="{B502D988-2978-D942-54D0-062C4AAF6F85}"/>
              </a:ext>
            </a:extLst>
          </p:cNvPr>
          <p:cNvSpPr>
            <a:spLocks noGrp="1"/>
          </p:cNvSpPr>
          <p:nvPr>
            <p:ph idx="1"/>
          </p:nvPr>
        </p:nvSpPr>
        <p:spPr>
          <a:xfrm>
            <a:off x="838199" y="1825625"/>
            <a:ext cx="6379843" cy="4351338"/>
          </a:xfrm>
        </p:spPr>
        <p:txBody>
          <a:bodyPr>
            <a:normAutofit/>
          </a:bodyPr>
          <a:lstStyle/>
          <a:p>
            <a:r>
              <a:rPr lang="en-US" altLang="zh-CN" sz="2000" dirty="0"/>
              <a:t>‌Classification by raw materials‌:</a:t>
            </a:r>
          </a:p>
          <a:p>
            <a:pPr marL="0" indent="0">
              <a:buNone/>
            </a:pPr>
            <a:r>
              <a:rPr lang="en-US" altLang="zh-CN" sz="2000" dirty="0"/>
              <a:t>1. Cotton knitting yarn‌: Made from cotton fibers.</a:t>
            </a:r>
          </a:p>
          <a:p>
            <a:pPr marL="0" indent="0">
              <a:buNone/>
            </a:pPr>
            <a:r>
              <a:rPr lang="en-US" altLang="zh-CN" sz="2000" dirty="0"/>
              <a:t>2. Wool knitting yarn‌: Made from wool or cashmere.</a:t>
            </a:r>
          </a:p>
          <a:p>
            <a:pPr marL="0" indent="0">
              <a:buNone/>
            </a:pPr>
            <a:r>
              <a:rPr lang="en-US" altLang="zh-CN" sz="2000" dirty="0"/>
              <a:t>3. Blended yarn‌: Made from a mixture of cotton, wool or other fibers.</a:t>
            </a:r>
          </a:p>
          <a:p>
            <a:r>
              <a:rPr lang="en-US" altLang="zh-CN" sz="2000" dirty="0"/>
              <a:t>‌Classification by spinning system‌:</a:t>
            </a:r>
          </a:p>
          <a:p>
            <a:pPr marL="0" indent="0">
              <a:buNone/>
            </a:pPr>
            <a:r>
              <a:rPr lang="en-US" altLang="zh-CN" sz="2000" dirty="0"/>
              <a:t>1. ‌Combed knitting yarn‌: Made from a combing process, suitable for the production of rugged knitwear.</a:t>
            </a:r>
          </a:p>
          <a:p>
            <a:pPr marL="0" indent="0">
              <a:buNone/>
            </a:pPr>
            <a:r>
              <a:rPr lang="en-US" altLang="zh-CN" sz="2000" dirty="0"/>
              <a:t>2. Combed knitting yarn‌: Made from a combing process, suitable for the production of high-end, fine knitwear.</a:t>
            </a:r>
            <a:endParaRPr lang="zh-CN" altLang="en-US" sz="2000" dirty="0"/>
          </a:p>
        </p:txBody>
      </p:sp>
      <p:pic>
        <p:nvPicPr>
          <p:cNvPr id="5" name="图片 4">
            <a:extLst>
              <a:ext uri="{FF2B5EF4-FFF2-40B4-BE49-F238E27FC236}">
                <a16:creationId xmlns:a16="http://schemas.microsoft.com/office/drawing/2014/main" id="{2F1CE9FD-1129-7454-7162-7E89F68B1F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2377" y="1597432"/>
            <a:ext cx="2110740" cy="2110740"/>
          </a:xfrm>
          <a:prstGeom prst="rect">
            <a:avLst/>
          </a:prstGeom>
        </p:spPr>
      </p:pic>
      <p:pic>
        <p:nvPicPr>
          <p:cNvPr id="7" name="图片 6">
            <a:extLst>
              <a:ext uri="{FF2B5EF4-FFF2-40B4-BE49-F238E27FC236}">
                <a16:creationId xmlns:a16="http://schemas.microsoft.com/office/drawing/2014/main" id="{C02EDC5E-7344-9671-6AE2-57D924281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451" y="4044474"/>
            <a:ext cx="1829752" cy="1829752"/>
          </a:xfrm>
          <a:prstGeom prst="rect">
            <a:avLst/>
          </a:prstGeom>
        </p:spPr>
      </p:pic>
      <p:pic>
        <p:nvPicPr>
          <p:cNvPr id="9" name="图片 8">
            <a:extLst>
              <a:ext uri="{FF2B5EF4-FFF2-40B4-BE49-F238E27FC236}">
                <a16:creationId xmlns:a16="http://schemas.microsoft.com/office/drawing/2014/main" id="{38ECC21E-F94E-DCB9-6D38-2700A967AB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0782" y="1597432"/>
            <a:ext cx="1829751" cy="1831568"/>
          </a:xfrm>
          <a:prstGeom prst="rect">
            <a:avLst/>
          </a:prstGeom>
        </p:spPr>
      </p:pic>
      <p:pic>
        <p:nvPicPr>
          <p:cNvPr id="11" name="图片 10">
            <a:extLst>
              <a:ext uri="{FF2B5EF4-FFF2-40B4-BE49-F238E27FC236}">
                <a16:creationId xmlns:a16="http://schemas.microsoft.com/office/drawing/2014/main" id="{A2331F6E-F087-202D-FD32-1D32C4A2CF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9057" y="3938449"/>
            <a:ext cx="2004060" cy="2004060"/>
          </a:xfrm>
          <a:prstGeom prst="rect">
            <a:avLst/>
          </a:prstGeom>
        </p:spPr>
      </p:pic>
    </p:spTree>
    <p:extLst>
      <p:ext uri="{BB962C8B-B14F-4D97-AF65-F5344CB8AC3E}">
        <p14:creationId xmlns:p14="http://schemas.microsoft.com/office/powerpoint/2010/main" val="1971102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F1F870-94F4-AC2E-A76A-4045BC321EC7}"/>
              </a:ext>
            </a:extLst>
          </p:cNvPr>
          <p:cNvSpPr>
            <a:spLocks noGrp="1"/>
          </p:cNvSpPr>
          <p:nvPr>
            <p:ph type="title"/>
          </p:nvPr>
        </p:nvSpPr>
        <p:spPr/>
        <p:txBody>
          <a:bodyPr/>
          <a:lstStyle/>
          <a:p>
            <a:r>
              <a:rPr lang="zh-CN" altLang="en-US" dirty="0"/>
              <a:t>产品</a:t>
            </a:r>
            <a:r>
              <a:rPr lang="en-US" altLang="zh-CN" dirty="0"/>
              <a:t>9</a:t>
            </a:r>
            <a:r>
              <a:rPr lang="zh-CN" altLang="en-US" dirty="0"/>
              <a:t>：烘干机</a:t>
            </a:r>
            <a:r>
              <a:rPr lang="en-US" altLang="zh-CN" dirty="0"/>
              <a:t>-Industrial Drying Machine</a:t>
            </a:r>
            <a:endParaRPr lang="zh-CN" altLang="en-US" dirty="0"/>
          </a:p>
        </p:txBody>
      </p:sp>
      <p:sp>
        <p:nvSpPr>
          <p:cNvPr id="3" name="内容占位符 2">
            <a:extLst>
              <a:ext uri="{FF2B5EF4-FFF2-40B4-BE49-F238E27FC236}">
                <a16:creationId xmlns:a16="http://schemas.microsoft.com/office/drawing/2014/main" id="{408C8DB5-EBA8-BB75-EC29-1FB504D855A0}"/>
              </a:ext>
            </a:extLst>
          </p:cNvPr>
          <p:cNvSpPr>
            <a:spLocks noGrp="1"/>
          </p:cNvSpPr>
          <p:nvPr>
            <p:ph idx="1"/>
          </p:nvPr>
        </p:nvSpPr>
        <p:spPr/>
        <p:txBody>
          <a:bodyPr>
            <a:normAutofit/>
          </a:bodyPr>
          <a:lstStyle/>
          <a:p>
            <a:r>
              <a:rPr lang="en-US" altLang="zh-CN" sz="2200" dirty="0"/>
              <a:t>The working principle of the dryer is mainly to achieve the evaporation of water through heat conduction, convection and radiation heat transfer. For example, the hot air drum dryer uses the hot air flow to move forward from the tail to fully contact the material, and fully utilizes the heat conduction, convection and radiation heat transfer to continuously evaporate the moisture of the material in the drum. The inner spiral stirring, sweeping and lifting plates promote the movement of the material to complete the entire drying process.</a:t>
            </a:r>
          </a:p>
          <a:p>
            <a:r>
              <a:rPr lang="en-US" altLang="zh-CN" sz="2200" dirty="0"/>
              <a:t>The performance characteristics of the dryer include high efficiency, safety and convenience. They can remove a large amount of moisture from the material in a short time, are easy to operate, and have fire safety protection devices. In addition, the drum dryer also has a variety of drying modes and temperature controls, and users can choose different modes and temperatures according to their needs</a:t>
            </a:r>
            <a:r>
              <a:rPr lang="en-US" altLang="zh-CN" dirty="0"/>
              <a:t>.</a:t>
            </a:r>
            <a:endParaRPr lang="zh-CN" altLang="en-US" dirty="0"/>
          </a:p>
        </p:txBody>
      </p:sp>
    </p:spTree>
    <p:extLst>
      <p:ext uri="{BB962C8B-B14F-4D97-AF65-F5344CB8AC3E}">
        <p14:creationId xmlns:p14="http://schemas.microsoft.com/office/powerpoint/2010/main" val="3358035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3CEB05-4811-1630-9D16-E400470D16B8}"/>
              </a:ext>
            </a:extLst>
          </p:cNvPr>
          <p:cNvSpPr>
            <a:spLocks noGrp="1"/>
          </p:cNvSpPr>
          <p:nvPr>
            <p:ph type="title"/>
          </p:nvPr>
        </p:nvSpPr>
        <p:spPr/>
        <p:txBody>
          <a:bodyPr/>
          <a:lstStyle/>
          <a:p>
            <a:r>
              <a:rPr lang="zh-CN" altLang="en-US" dirty="0"/>
              <a:t>产品</a:t>
            </a:r>
            <a:r>
              <a:rPr lang="en-US" altLang="zh-CN" dirty="0"/>
              <a:t>9</a:t>
            </a:r>
            <a:r>
              <a:rPr lang="zh-CN" altLang="en-US" dirty="0"/>
              <a:t>：烘干机</a:t>
            </a:r>
            <a:r>
              <a:rPr lang="en-US" altLang="zh-CN" dirty="0"/>
              <a:t>-Industrial Drying Machine</a:t>
            </a:r>
            <a:endParaRPr lang="zh-CN" altLang="en-US" dirty="0"/>
          </a:p>
        </p:txBody>
      </p:sp>
      <p:sp>
        <p:nvSpPr>
          <p:cNvPr id="3" name="内容占位符 2">
            <a:extLst>
              <a:ext uri="{FF2B5EF4-FFF2-40B4-BE49-F238E27FC236}">
                <a16:creationId xmlns:a16="http://schemas.microsoft.com/office/drawing/2014/main" id="{662AD275-6CE4-1353-A888-6679AB7725DE}"/>
              </a:ext>
            </a:extLst>
          </p:cNvPr>
          <p:cNvSpPr>
            <a:spLocks noGrp="1"/>
          </p:cNvSpPr>
          <p:nvPr>
            <p:ph idx="1"/>
          </p:nvPr>
        </p:nvSpPr>
        <p:spPr/>
        <p:txBody>
          <a:bodyPr/>
          <a:lstStyle/>
          <a:p>
            <a:r>
              <a:rPr lang="en-US" altLang="zh-CN" dirty="0"/>
              <a:t>Model: HGJ-50</a:t>
            </a:r>
          </a:p>
          <a:p>
            <a:r>
              <a:rPr lang="en-US" altLang="zh-CN" dirty="0"/>
              <a:t>Capacity: 50KG</a:t>
            </a:r>
          </a:p>
          <a:p>
            <a:r>
              <a:rPr lang="en-US" altLang="zh-CN" dirty="0"/>
              <a:t>Drum size: </a:t>
            </a:r>
            <a:r>
              <a:rPr lang="el-GR" altLang="zh-CN" dirty="0"/>
              <a:t>φ1170*800</a:t>
            </a:r>
            <a:r>
              <a:rPr lang="en-US" altLang="zh-CN" dirty="0"/>
              <a:t>mm</a:t>
            </a:r>
          </a:p>
          <a:p>
            <a:r>
              <a:rPr lang="en-US" altLang="zh-CN" dirty="0"/>
              <a:t>Drum speed: 35r/min</a:t>
            </a:r>
          </a:p>
          <a:p>
            <a:r>
              <a:rPr lang="en-US" altLang="zh-CN" dirty="0"/>
              <a:t>Total motor power: 3KW</a:t>
            </a:r>
          </a:p>
          <a:p>
            <a:r>
              <a:rPr lang="en-US" altLang="zh-CN" dirty="0"/>
              <a:t>Electric heating power: 21KW</a:t>
            </a:r>
          </a:p>
          <a:p>
            <a:r>
              <a:rPr lang="en-US" altLang="zh-CN" dirty="0"/>
              <a:t>External dimensions: 1280*1450*2100mm</a:t>
            </a:r>
          </a:p>
          <a:p>
            <a:r>
              <a:rPr lang="en-US" altLang="zh-CN" dirty="0"/>
              <a:t>Inner drum material: stainless steel</a:t>
            </a:r>
            <a:endParaRPr lang="zh-CN" altLang="en-US" dirty="0"/>
          </a:p>
        </p:txBody>
      </p:sp>
      <p:pic>
        <p:nvPicPr>
          <p:cNvPr id="5" name="图片 4">
            <a:extLst>
              <a:ext uri="{FF2B5EF4-FFF2-40B4-BE49-F238E27FC236}">
                <a16:creationId xmlns:a16="http://schemas.microsoft.com/office/drawing/2014/main" id="{17AD28E1-80C8-D0F8-D961-82ADFEDBFB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3340" y="1924050"/>
            <a:ext cx="3009900" cy="3009900"/>
          </a:xfrm>
          <a:prstGeom prst="rect">
            <a:avLst/>
          </a:prstGeom>
        </p:spPr>
      </p:pic>
    </p:spTree>
    <p:extLst>
      <p:ext uri="{BB962C8B-B14F-4D97-AF65-F5344CB8AC3E}">
        <p14:creationId xmlns:p14="http://schemas.microsoft.com/office/powerpoint/2010/main" val="4222983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9EF8F0-44E2-A87B-8797-23B666F09B2A}"/>
              </a:ext>
            </a:extLst>
          </p:cNvPr>
          <p:cNvSpPr>
            <a:spLocks noGrp="1"/>
          </p:cNvSpPr>
          <p:nvPr>
            <p:ph type="title"/>
          </p:nvPr>
        </p:nvSpPr>
        <p:spPr/>
        <p:txBody>
          <a:bodyPr/>
          <a:lstStyle/>
          <a:p>
            <a:r>
              <a:rPr lang="zh-CN" altLang="en-US" dirty="0"/>
              <a:t>产品</a:t>
            </a:r>
            <a:r>
              <a:rPr lang="en-US" altLang="zh-CN" dirty="0"/>
              <a:t>10</a:t>
            </a:r>
            <a:r>
              <a:rPr lang="zh-CN" altLang="en-US" dirty="0"/>
              <a:t>：烫台</a:t>
            </a:r>
            <a:r>
              <a:rPr lang="en-US" altLang="zh-CN" dirty="0"/>
              <a:t>-Industrial Ironing Table</a:t>
            </a:r>
            <a:endParaRPr lang="zh-CN" altLang="en-US" dirty="0"/>
          </a:p>
        </p:txBody>
      </p:sp>
      <p:sp>
        <p:nvSpPr>
          <p:cNvPr id="3" name="内容占位符 2">
            <a:extLst>
              <a:ext uri="{FF2B5EF4-FFF2-40B4-BE49-F238E27FC236}">
                <a16:creationId xmlns:a16="http://schemas.microsoft.com/office/drawing/2014/main" id="{CFA6BAF3-7F5A-8EB8-E296-C41E16BCCA52}"/>
              </a:ext>
            </a:extLst>
          </p:cNvPr>
          <p:cNvSpPr>
            <a:spLocks noGrp="1"/>
          </p:cNvSpPr>
          <p:nvPr>
            <p:ph idx="1"/>
          </p:nvPr>
        </p:nvSpPr>
        <p:spPr/>
        <p:txBody>
          <a:bodyPr>
            <a:normAutofit/>
          </a:bodyPr>
          <a:lstStyle/>
          <a:p>
            <a:r>
              <a:rPr lang="en-US" altLang="zh-CN" sz="1600" dirty="0"/>
              <a:t>Industrial ironing tables are essential equipment in garment making, the textile industry, and other fields that require ironing materials. They are mainly used to smooth, shape, and remove wrinkles from various types of fabrics, leather, synthetic fibers, and other materials, ensuring that the finished product has a neat and professional appearance.</a:t>
            </a:r>
          </a:p>
          <a:p>
            <a:r>
              <a:rPr lang="en-US" altLang="zh-CN" sz="1600" dirty="0"/>
              <a:t>‌Tabletop‌: Usually made of high-temperature resistant and uniformly heat-conductive materials, such as stainless steel or special alloys, to ensure uniform heat distribution during ironing and avoid local overheating.</a:t>
            </a:r>
          </a:p>
          <a:p>
            <a:r>
              <a:rPr lang="en-US" altLang="zh-CN" sz="1600" dirty="0"/>
              <a:t>‌Heating system‌: Built-in electric heating elements (such as heating wires, heating plates) or steam heating devices provide a stable heat source. Some high-end ironing tables are also equipped with temperature control systems that can accurately adjust and maintain the required working temperature.</a:t>
            </a:r>
          </a:p>
          <a:p>
            <a:r>
              <a:rPr lang="en-US" altLang="zh-CN" sz="1600" dirty="0"/>
              <a:t>‌Ironing pad/blanket‌: Placed on the tabletop, in direct contact with the material, it protects the material from direct high temperature damage and enhances the ironing effect.</a:t>
            </a:r>
          </a:p>
          <a:p>
            <a:r>
              <a:rPr lang="en-US" altLang="zh-CN" sz="1600" dirty="0"/>
              <a:t>‌Pressure adjustment device‌: Some ironing tables are equipped with an adjustable pressure function to adapt to the ironing needs of different materials and thicknesses by changing the pressure of the ironing head or tabletop.</a:t>
            </a:r>
          </a:p>
          <a:p>
            <a:r>
              <a:rPr lang="en-US" altLang="zh-CN" sz="1600" dirty="0"/>
              <a:t>‌Safety device‌: Includes overheating protection, automatic power off and other functions to ensure safe operation.</a:t>
            </a:r>
            <a:endParaRPr lang="zh-CN" altLang="en-US" sz="1600" dirty="0"/>
          </a:p>
        </p:txBody>
      </p:sp>
    </p:spTree>
    <p:extLst>
      <p:ext uri="{BB962C8B-B14F-4D97-AF65-F5344CB8AC3E}">
        <p14:creationId xmlns:p14="http://schemas.microsoft.com/office/powerpoint/2010/main" val="646376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B50E13-2B1F-AADD-7C99-2DFA89282809}"/>
              </a:ext>
            </a:extLst>
          </p:cNvPr>
          <p:cNvSpPr>
            <a:spLocks noGrp="1"/>
          </p:cNvSpPr>
          <p:nvPr>
            <p:ph type="title"/>
          </p:nvPr>
        </p:nvSpPr>
        <p:spPr/>
        <p:txBody>
          <a:bodyPr/>
          <a:lstStyle/>
          <a:p>
            <a:pPr algn="ctr"/>
            <a:r>
              <a:rPr lang="zh-CN" altLang="en-US" dirty="0"/>
              <a:t>总图</a:t>
            </a:r>
          </a:p>
        </p:txBody>
      </p:sp>
      <p:pic>
        <p:nvPicPr>
          <p:cNvPr id="9" name="内容占位符 8">
            <a:extLst>
              <a:ext uri="{FF2B5EF4-FFF2-40B4-BE49-F238E27FC236}">
                <a16:creationId xmlns:a16="http://schemas.microsoft.com/office/drawing/2014/main" id="{93E5F8E2-224A-0861-1DA7-9DECA1A72FF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331" y="1825625"/>
            <a:ext cx="4351338" cy="4351338"/>
          </a:xfrm>
        </p:spPr>
      </p:pic>
    </p:spTree>
    <p:extLst>
      <p:ext uri="{BB962C8B-B14F-4D97-AF65-F5344CB8AC3E}">
        <p14:creationId xmlns:p14="http://schemas.microsoft.com/office/powerpoint/2010/main" val="3891904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4204E0-F143-8CED-F818-CDD592BD3019}"/>
              </a:ext>
            </a:extLst>
          </p:cNvPr>
          <p:cNvSpPr>
            <a:spLocks noGrp="1"/>
          </p:cNvSpPr>
          <p:nvPr>
            <p:ph type="title"/>
          </p:nvPr>
        </p:nvSpPr>
        <p:spPr/>
        <p:txBody>
          <a:bodyPr/>
          <a:lstStyle/>
          <a:p>
            <a:r>
              <a:rPr lang="zh-CN" altLang="en-US" dirty="0"/>
              <a:t>产品</a:t>
            </a:r>
            <a:r>
              <a:rPr lang="en-US" altLang="zh-CN" dirty="0"/>
              <a:t>10</a:t>
            </a:r>
            <a:r>
              <a:rPr lang="zh-CN" altLang="en-US" dirty="0"/>
              <a:t>：烫台</a:t>
            </a:r>
            <a:r>
              <a:rPr lang="en-US" altLang="zh-CN" dirty="0"/>
              <a:t>-Industrial Ironing Table</a:t>
            </a:r>
            <a:endParaRPr lang="zh-CN" altLang="en-US" dirty="0"/>
          </a:p>
        </p:txBody>
      </p:sp>
      <p:sp>
        <p:nvSpPr>
          <p:cNvPr id="3" name="内容占位符 2">
            <a:extLst>
              <a:ext uri="{FF2B5EF4-FFF2-40B4-BE49-F238E27FC236}">
                <a16:creationId xmlns:a16="http://schemas.microsoft.com/office/drawing/2014/main" id="{EA2391DA-0828-7E97-C0F1-45CCCE0652B3}"/>
              </a:ext>
            </a:extLst>
          </p:cNvPr>
          <p:cNvSpPr>
            <a:spLocks noGrp="1"/>
          </p:cNvSpPr>
          <p:nvPr>
            <p:ph idx="1"/>
          </p:nvPr>
        </p:nvSpPr>
        <p:spPr/>
        <p:txBody>
          <a:bodyPr>
            <a:normAutofit/>
          </a:bodyPr>
          <a:lstStyle/>
          <a:p>
            <a:r>
              <a:rPr lang="en-US" altLang="zh-CN" sz="2400" dirty="0"/>
              <a:t>Model: YTT-1575</a:t>
            </a:r>
          </a:p>
          <a:p>
            <a:r>
              <a:rPr lang="en-US" altLang="zh-CN" sz="2400" dirty="0"/>
              <a:t>Table size: 750x1500</a:t>
            </a:r>
          </a:p>
          <a:p>
            <a:r>
              <a:rPr lang="en-US" altLang="zh-CN" sz="2400" dirty="0"/>
              <a:t>Power supply voltage: 220V/380V</a:t>
            </a:r>
          </a:p>
          <a:p>
            <a:r>
              <a:rPr lang="en-US" altLang="zh-CN" sz="2400" dirty="0"/>
              <a:t>Motor power: 550 4p/800 2p</a:t>
            </a:r>
          </a:p>
          <a:p>
            <a:r>
              <a:rPr lang="en-US" altLang="zh-CN" sz="2400" dirty="0"/>
              <a:t>Rated input power: 1.3kw</a:t>
            </a:r>
          </a:p>
          <a:p>
            <a:r>
              <a:rPr lang="en-US" altLang="zh-CN" sz="2400" dirty="0"/>
              <a:t>Length x width: 1500x750</a:t>
            </a:r>
          </a:p>
          <a:p>
            <a:r>
              <a:rPr lang="en-US" altLang="zh-CN" sz="2400" dirty="0"/>
              <a:t>Net weight: 88kg</a:t>
            </a:r>
            <a:endParaRPr lang="zh-CN" altLang="en-US" sz="2400" dirty="0"/>
          </a:p>
        </p:txBody>
      </p:sp>
      <p:pic>
        <p:nvPicPr>
          <p:cNvPr id="5" name="图片 4">
            <a:extLst>
              <a:ext uri="{FF2B5EF4-FFF2-40B4-BE49-F238E27FC236}">
                <a16:creationId xmlns:a16="http://schemas.microsoft.com/office/drawing/2014/main" id="{2B2316B7-AF78-177F-C08B-60C27449B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8360" y="1562100"/>
            <a:ext cx="2872740" cy="2872740"/>
          </a:xfrm>
          <a:prstGeom prst="rect">
            <a:avLst/>
          </a:prstGeom>
        </p:spPr>
      </p:pic>
      <p:pic>
        <p:nvPicPr>
          <p:cNvPr id="7" name="图片 6">
            <a:extLst>
              <a:ext uri="{FF2B5EF4-FFF2-40B4-BE49-F238E27FC236}">
                <a16:creationId xmlns:a16="http://schemas.microsoft.com/office/drawing/2014/main" id="{99401558-1C8B-0B94-B050-D25DD6CC6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1590" y="1562100"/>
            <a:ext cx="1657350" cy="1657350"/>
          </a:xfrm>
          <a:prstGeom prst="rect">
            <a:avLst/>
          </a:prstGeom>
        </p:spPr>
      </p:pic>
      <p:pic>
        <p:nvPicPr>
          <p:cNvPr id="9" name="图片 8">
            <a:extLst>
              <a:ext uri="{FF2B5EF4-FFF2-40B4-BE49-F238E27FC236}">
                <a16:creationId xmlns:a16="http://schemas.microsoft.com/office/drawing/2014/main" id="{70102092-3B99-E28F-72AA-EB9BE1F644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8230" y="3425190"/>
            <a:ext cx="1870710" cy="1870710"/>
          </a:xfrm>
          <a:prstGeom prst="rect">
            <a:avLst/>
          </a:prstGeom>
        </p:spPr>
      </p:pic>
    </p:spTree>
    <p:extLst>
      <p:ext uri="{BB962C8B-B14F-4D97-AF65-F5344CB8AC3E}">
        <p14:creationId xmlns:p14="http://schemas.microsoft.com/office/powerpoint/2010/main" val="3633228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102CE5-2DFD-E10A-7778-9920A945EAD7}"/>
              </a:ext>
            </a:extLst>
          </p:cNvPr>
          <p:cNvSpPr>
            <a:spLocks noGrp="1"/>
          </p:cNvSpPr>
          <p:nvPr>
            <p:ph type="title"/>
          </p:nvPr>
        </p:nvSpPr>
        <p:spPr/>
        <p:txBody>
          <a:bodyPr/>
          <a:lstStyle/>
          <a:p>
            <a:r>
              <a:rPr lang="zh-CN" altLang="en-US" dirty="0"/>
              <a:t>产品</a:t>
            </a:r>
            <a:r>
              <a:rPr lang="en-US" altLang="zh-CN" dirty="0"/>
              <a:t>11</a:t>
            </a:r>
            <a:r>
              <a:rPr lang="zh-CN" altLang="en-US" dirty="0"/>
              <a:t>：罩衫灯</a:t>
            </a:r>
            <a:r>
              <a:rPr lang="en-US" altLang="zh-CN" dirty="0"/>
              <a:t>-Sweater Inspection Lamp</a:t>
            </a:r>
            <a:endParaRPr lang="zh-CN" altLang="en-US" dirty="0"/>
          </a:p>
        </p:txBody>
      </p:sp>
      <p:sp>
        <p:nvSpPr>
          <p:cNvPr id="3" name="内容占位符 2">
            <a:extLst>
              <a:ext uri="{FF2B5EF4-FFF2-40B4-BE49-F238E27FC236}">
                <a16:creationId xmlns:a16="http://schemas.microsoft.com/office/drawing/2014/main" id="{B1A99E8E-EC69-6905-FE3D-AEC8AF6A0AF2}"/>
              </a:ext>
            </a:extLst>
          </p:cNvPr>
          <p:cNvSpPr>
            <a:spLocks noGrp="1"/>
          </p:cNvSpPr>
          <p:nvPr>
            <p:ph idx="1"/>
          </p:nvPr>
        </p:nvSpPr>
        <p:spPr/>
        <p:txBody>
          <a:bodyPr/>
          <a:lstStyle/>
          <a:p>
            <a:r>
              <a:rPr lang="en-US" altLang="zh-CN" dirty="0"/>
              <a:t>This light is specially designed for the final inspection of elastic clothing such as wool/knitted products. The lower part of the light body is a full PVC 360-degree turntable. The circuit and turntable structure are specially designed to allow it to rotate 360 ​​degrees without leakage, short circuit or uneven rotation.</a:t>
            </a:r>
          </a:p>
          <a:p>
            <a:r>
              <a:rPr lang="en-US" altLang="zh-CN" dirty="0"/>
              <a:t>2. Long life and less maintenance. The inspection part of the light body adopts 3.2 imported milky white acrylic plate to form the light piece, and 2 sets of open light tubes are installed inside, which are easy to replace.</a:t>
            </a:r>
            <a:endParaRPr lang="zh-CN" altLang="en-US" dirty="0"/>
          </a:p>
        </p:txBody>
      </p:sp>
    </p:spTree>
    <p:extLst>
      <p:ext uri="{BB962C8B-B14F-4D97-AF65-F5344CB8AC3E}">
        <p14:creationId xmlns:p14="http://schemas.microsoft.com/office/powerpoint/2010/main" val="1272762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2D4FF1-F9C6-A1A3-60F3-695AC6DEB446}"/>
              </a:ext>
            </a:extLst>
          </p:cNvPr>
          <p:cNvSpPr>
            <a:spLocks noGrp="1"/>
          </p:cNvSpPr>
          <p:nvPr>
            <p:ph type="title"/>
          </p:nvPr>
        </p:nvSpPr>
        <p:spPr/>
        <p:txBody>
          <a:bodyPr/>
          <a:lstStyle/>
          <a:p>
            <a:r>
              <a:rPr lang="zh-CN" altLang="en-US" dirty="0"/>
              <a:t>产品</a:t>
            </a:r>
            <a:r>
              <a:rPr lang="en-US" altLang="zh-CN" dirty="0"/>
              <a:t>11</a:t>
            </a:r>
            <a:r>
              <a:rPr lang="zh-CN" altLang="en-US" dirty="0"/>
              <a:t>：罩衫灯</a:t>
            </a:r>
            <a:r>
              <a:rPr lang="en-US" altLang="zh-CN" dirty="0"/>
              <a:t>- Sweater Inspection Lamp</a:t>
            </a:r>
            <a:endParaRPr lang="zh-CN" altLang="en-US" dirty="0"/>
          </a:p>
        </p:txBody>
      </p:sp>
      <p:sp>
        <p:nvSpPr>
          <p:cNvPr id="3" name="内容占位符 2">
            <a:extLst>
              <a:ext uri="{FF2B5EF4-FFF2-40B4-BE49-F238E27FC236}">
                <a16:creationId xmlns:a16="http://schemas.microsoft.com/office/drawing/2014/main" id="{48A9F649-AAEC-1FD0-7DBC-7938B83D30DB}"/>
              </a:ext>
            </a:extLst>
          </p:cNvPr>
          <p:cNvSpPr>
            <a:spLocks noGrp="1"/>
          </p:cNvSpPr>
          <p:nvPr>
            <p:ph idx="1"/>
          </p:nvPr>
        </p:nvSpPr>
        <p:spPr>
          <a:xfrm>
            <a:off x="838200" y="1825625"/>
            <a:ext cx="5257800" cy="4351338"/>
          </a:xfrm>
        </p:spPr>
        <p:txBody>
          <a:bodyPr/>
          <a:lstStyle/>
          <a:p>
            <a:r>
              <a:rPr lang="en-US" altLang="zh-CN" dirty="0"/>
              <a:t>Total height: 35-1/4 inches</a:t>
            </a:r>
          </a:p>
          <a:p>
            <a:r>
              <a:rPr lang="en-US" altLang="zh-CN" dirty="0"/>
              <a:t>Lamp housing height: 26 inches</a:t>
            </a:r>
          </a:p>
          <a:p>
            <a:r>
              <a:rPr lang="en-US" altLang="zh-CN" dirty="0"/>
              <a:t>Lamp holder height: 9-1/4 inches</a:t>
            </a:r>
          </a:p>
          <a:p>
            <a:r>
              <a:rPr lang="en-US" altLang="zh-CN" dirty="0"/>
              <a:t>Lamp holder width: 23-1/2 inches</a:t>
            </a:r>
          </a:p>
          <a:p>
            <a:r>
              <a:rPr lang="en-US" altLang="zh-CN" dirty="0"/>
              <a:t>Lamp holder depth: 23-1/2 inches</a:t>
            </a:r>
            <a:endParaRPr lang="zh-CN" altLang="en-US" dirty="0"/>
          </a:p>
        </p:txBody>
      </p:sp>
      <p:pic>
        <p:nvPicPr>
          <p:cNvPr id="5" name="图片 4">
            <a:extLst>
              <a:ext uri="{FF2B5EF4-FFF2-40B4-BE49-F238E27FC236}">
                <a16:creationId xmlns:a16="http://schemas.microsoft.com/office/drawing/2014/main" id="{6FC41479-B4EC-E9B4-EA9D-706FC53D3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9360" y="1859280"/>
            <a:ext cx="3329940" cy="3329940"/>
          </a:xfrm>
          <a:prstGeom prst="rect">
            <a:avLst/>
          </a:prstGeom>
        </p:spPr>
      </p:pic>
      <p:pic>
        <p:nvPicPr>
          <p:cNvPr id="7" name="图片 6">
            <a:extLst>
              <a:ext uri="{FF2B5EF4-FFF2-40B4-BE49-F238E27FC236}">
                <a16:creationId xmlns:a16="http://schemas.microsoft.com/office/drawing/2014/main" id="{23413EE1-4C84-F058-ED5B-7706F7937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9083" y="4371023"/>
            <a:ext cx="1808554" cy="1805940"/>
          </a:xfrm>
          <a:prstGeom prst="rect">
            <a:avLst/>
          </a:prstGeom>
        </p:spPr>
      </p:pic>
      <p:pic>
        <p:nvPicPr>
          <p:cNvPr id="9" name="图片 8">
            <a:extLst>
              <a:ext uri="{FF2B5EF4-FFF2-40B4-BE49-F238E27FC236}">
                <a16:creationId xmlns:a16="http://schemas.microsoft.com/office/drawing/2014/main" id="{12770301-5C15-5BF4-3756-F13C72258E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9300" y="1984693"/>
            <a:ext cx="1938337" cy="1938337"/>
          </a:xfrm>
          <a:prstGeom prst="rect">
            <a:avLst/>
          </a:prstGeom>
        </p:spPr>
      </p:pic>
    </p:spTree>
    <p:extLst>
      <p:ext uri="{BB962C8B-B14F-4D97-AF65-F5344CB8AC3E}">
        <p14:creationId xmlns:p14="http://schemas.microsoft.com/office/powerpoint/2010/main" val="3673296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8952E4-BE9B-8147-2342-41AFA5B7CCB7}"/>
              </a:ext>
            </a:extLst>
          </p:cNvPr>
          <p:cNvSpPr>
            <a:spLocks noGrp="1"/>
          </p:cNvSpPr>
          <p:nvPr>
            <p:ph type="title"/>
          </p:nvPr>
        </p:nvSpPr>
        <p:spPr/>
        <p:txBody>
          <a:bodyPr/>
          <a:lstStyle/>
          <a:p>
            <a:r>
              <a:rPr lang="zh-CN" altLang="en-US" dirty="0"/>
              <a:t>产品</a:t>
            </a:r>
            <a:r>
              <a:rPr lang="en-US" altLang="zh-CN" dirty="0"/>
              <a:t>1</a:t>
            </a:r>
            <a:r>
              <a:rPr lang="zh-CN" altLang="en-US" dirty="0"/>
              <a:t>：络筒机</a:t>
            </a:r>
            <a:r>
              <a:rPr lang="en-US" altLang="zh-CN" dirty="0"/>
              <a:t>-Yarn Winding Machine</a:t>
            </a:r>
            <a:endParaRPr lang="zh-CN" altLang="en-US" dirty="0"/>
          </a:p>
        </p:txBody>
      </p:sp>
      <p:sp>
        <p:nvSpPr>
          <p:cNvPr id="7" name="文本框 6">
            <a:extLst>
              <a:ext uri="{FF2B5EF4-FFF2-40B4-BE49-F238E27FC236}">
                <a16:creationId xmlns:a16="http://schemas.microsoft.com/office/drawing/2014/main" id="{CEA382BB-4261-AA57-5CEF-0DE89D9DCF23}"/>
              </a:ext>
            </a:extLst>
          </p:cNvPr>
          <p:cNvSpPr txBox="1"/>
          <p:nvPr/>
        </p:nvSpPr>
        <p:spPr>
          <a:xfrm>
            <a:off x="707628" y="1690688"/>
            <a:ext cx="10776744" cy="3970318"/>
          </a:xfrm>
          <a:prstGeom prst="rect">
            <a:avLst/>
          </a:prstGeom>
          <a:noFill/>
        </p:spPr>
        <p:txBody>
          <a:bodyPr wrap="square" rtlCol="0">
            <a:spAutoFit/>
          </a:bodyPr>
          <a:lstStyle/>
          <a:p>
            <a:pPr algn="l"/>
            <a:r>
              <a:rPr lang="en-US" altLang="zh-CN" b="1" i="0" dirty="0">
                <a:solidFill>
                  <a:srgbClr val="444444"/>
                </a:solidFill>
                <a:effectLst/>
                <a:latin typeface="Roboto" panose="02000000000000000000" pitchFamily="2" charset="0"/>
              </a:rPr>
              <a:t>BS-K9 Series Yarn Winding Machine Description</a:t>
            </a:r>
            <a:endParaRPr lang="en-US" altLang="zh-CN" b="0" i="0" dirty="0">
              <a:solidFill>
                <a:srgbClr val="444444"/>
              </a:solidFill>
              <a:effectLst/>
              <a:latin typeface="Roboto" panose="02000000000000000000" pitchFamily="2" charset="0"/>
            </a:endParaRPr>
          </a:p>
          <a:p>
            <a:pPr algn="l"/>
            <a:r>
              <a:rPr lang="en-US" altLang="zh-CN" b="0" i="0" dirty="0">
                <a:solidFill>
                  <a:srgbClr val="444444"/>
                </a:solidFill>
                <a:effectLst/>
                <a:latin typeface="Roboto" panose="02000000000000000000" pitchFamily="2" charset="0"/>
              </a:rPr>
              <a:t>1. Vertical winder path with no inflection point little friction and less hairiness. </a:t>
            </a:r>
            <a:r>
              <a:rPr lang="en-US" altLang="zh-CN" dirty="0">
                <a:solidFill>
                  <a:srgbClr val="444444"/>
                </a:solidFill>
                <a:latin typeface="Roboto" panose="02000000000000000000" pitchFamily="2" charset="0"/>
              </a:rPr>
              <a:t>I</a:t>
            </a:r>
            <a:r>
              <a:rPr lang="en-US" altLang="zh-CN" b="0" i="0" dirty="0">
                <a:solidFill>
                  <a:srgbClr val="444444"/>
                </a:solidFill>
                <a:effectLst/>
                <a:latin typeface="Roboto" panose="02000000000000000000" pitchFamily="2" charset="0"/>
              </a:rPr>
              <a:t>t is appropriate or high-speed waxing winding. The speed of waxing is twice as much as that of traditional table type.</a:t>
            </a:r>
          </a:p>
          <a:p>
            <a:pPr algn="l"/>
            <a:r>
              <a:rPr lang="en-US" altLang="zh-CN" b="0" i="0" dirty="0">
                <a:solidFill>
                  <a:srgbClr val="444444"/>
                </a:solidFill>
                <a:effectLst/>
                <a:latin typeface="Roboto" panose="02000000000000000000" pitchFamily="2" charset="0"/>
              </a:rPr>
              <a:t>2. Using brushless DC motor with longer axis, it is convenient to adjust the speed of each unit spindle. Friendly define the speed of each spindle to apply for variety yarn.</a:t>
            </a:r>
          </a:p>
          <a:p>
            <a:pPr algn="l"/>
            <a:r>
              <a:rPr lang="en-US" altLang="zh-CN" b="0" i="0" dirty="0">
                <a:solidFill>
                  <a:srgbClr val="444444"/>
                </a:solidFill>
                <a:effectLst/>
                <a:latin typeface="Roboto" panose="02000000000000000000" pitchFamily="2" charset="0"/>
              </a:rPr>
              <a:t>3. Double points waxing system with micro motors, waxing steady and uniform. The forming of cheese is better. </a:t>
            </a:r>
          </a:p>
          <a:p>
            <a:pPr algn="l"/>
            <a:r>
              <a:rPr lang="en-US" altLang="zh-CN" b="0" i="0" dirty="0">
                <a:solidFill>
                  <a:srgbClr val="444444"/>
                </a:solidFill>
                <a:effectLst/>
                <a:latin typeface="Roboto" panose="02000000000000000000" pitchFamily="2" charset="0"/>
              </a:rPr>
              <a:t>4. Using high quality alloy drums with optimized groove shape, which has the advantages of good anti-overlapping characteristics, light weight good wear resistance and static elimination. </a:t>
            </a:r>
          </a:p>
          <a:p>
            <a:pPr algn="l"/>
            <a:r>
              <a:rPr lang="en-US" altLang="zh-CN" b="0" i="0" dirty="0">
                <a:solidFill>
                  <a:srgbClr val="444444"/>
                </a:solidFill>
                <a:effectLst/>
                <a:latin typeface="Roboto" panose="02000000000000000000" pitchFamily="2" charset="0"/>
              </a:rPr>
              <a:t>5. Single winding motor control for each spindle, electronic fixed-length, and single spindle automatic stop while yarn breakage or fully filled. </a:t>
            </a:r>
          </a:p>
          <a:p>
            <a:pPr algn="l"/>
            <a:r>
              <a:rPr lang="en-US" altLang="zh-CN" b="0" i="0" dirty="0">
                <a:solidFill>
                  <a:srgbClr val="444444"/>
                </a:solidFill>
                <a:effectLst/>
                <a:latin typeface="Roboto" panose="02000000000000000000" pitchFamily="2" charset="0"/>
              </a:rPr>
              <a:t>6. High speed creel with gas spring, which can keep constant winding pressure. This creel is stable and reliable.</a:t>
            </a:r>
          </a:p>
          <a:p>
            <a:endParaRPr lang="zh-CN" altLang="en-US" dirty="0"/>
          </a:p>
        </p:txBody>
      </p:sp>
    </p:spTree>
    <p:extLst>
      <p:ext uri="{BB962C8B-B14F-4D97-AF65-F5344CB8AC3E}">
        <p14:creationId xmlns:p14="http://schemas.microsoft.com/office/powerpoint/2010/main" val="4003002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E9266B-831C-7684-7435-06E8833F7A4F}"/>
              </a:ext>
            </a:extLst>
          </p:cNvPr>
          <p:cNvSpPr>
            <a:spLocks noGrp="1"/>
          </p:cNvSpPr>
          <p:nvPr>
            <p:ph type="title"/>
          </p:nvPr>
        </p:nvSpPr>
        <p:spPr/>
        <p:txBody>
          <a:bodyPr/>
          <a:lstStyle/>
          <a:p>
            <a:r>
              <a:rPr lang="zh-CN" altLang="en-US" dirty="0"/>
              <a:t>产品</a:t>
            </a:r>
            <a:r>
              <a:rPr lang="en-US" altLang="zh-CN" dirty="0"/>
              <a:t>1</a:t>
            </a:r>
            <a:r>
              <a:rPr lang="zh-CN" altLang="en-US" dirty="0"/>
              <a:t>：络筒机</a:t>
            </a:r>
            <a:r>
              <a:rPr lang="en-US" altLang="zh-CN" dirty="0"/>
              <a:t>-Yarn Winding Machine</a:t>
            </a:r>
            <a:endParaRPr lang="zh-CN" altLang="en-US" dirty="0"/>
          </a:p>
        </p:txBody>
      </p:sp>
      <p:graphicFrame>
        <p:nvGraphicFramePr>
          <p:cNvPr id="4" name="内容占位符 3">
            <a:extLst>
              <a:ext uri="{FF2B5EF4-FFF2-40B4-BE49-F238E27FC236}">
                <a16:creationId xmlns:a16="http://schemas.microsoft.com/office/drawing/2014/main" id="{FB7F08CD-BD3D-89A3-7367-3F568D0B2AF5}"/>
              </a:ext>
            </a:extLst>
          </p:cNvPr>
          <p:cNvGraphicFramePr>
            <a:graphicFrameLocks noGrp="1"/>
          </p:cNvGraphicFramePr>
          <p:nvPr>
            <p:ph idx="1"/>
            <p:extLst>
              <p:ext uri="{D42A27DB-BD31-4B8C-83A1-F6EECF244321}">
                <p14:modId xmlns:p14="http://schemas.microsoft.com/office/powerpoint/2010/main" val="3391261323"/>
              </p:ext>
            </p:extLst>
          </p:nvPr>
        </p:nvGraphicFramePr>
        <p:xfrm>
          <a:off x="838200" y="1520822"/>
          <a:ext cx="3017558" cy="4383664"/>
        </p:xfrm>
        <a:graphic>
          <a:graphicData uri="http://schemas.openxmlformats.org/drawingml/2006/table">
            <a:tbl>
              <a:tblPr/>
              <a:tblGrid>
                <a:gridCol w="1345914">
                  <a:extLst>
                    <a:ext uri="{9D8B030D-6E8A-4147-A177-3AD203B41FA5}">
                      <a16:colId xmlns:a16="http://schemas.microsoft.com/office/drawing/2014/main" val="1805370506"/>
                    </a:ext>
                  </a:extLst>
                </a:gridCol>
                <a:gridCol w="228011">
                  <a:extLst>
                    <a:ext uri="{9D8B030D-6E8A-4147-A177-3AD203B41FA5}">
                      <a16:colId xmlns:a16="http://schemas.microsoft.com/office/drawing/2014/main" val="3751905893"/>
                    </a:ext>
                  </a:extLst>
                </a:gridCol>
                <a:gridCol w="317912">
                  <a:extLst>
                    <a:ext uri="{9D8B030D-6E8A-4147-A177-3AD203B41FA5}">
                      <a16:colId xmlns:a16="http://schemas.microsoft.com/office/drawing/2014/main" val="612615889"/>
                    </a:ext>
                  </a:extLst>
                </a:gridCol>
                <a:gridCol w="337456">
                  <a:extLst>
                    <a:ext uri="{9D8B030D-6E8A-4147-A177-3AD203B41FA5}">
                      <a16:colId xmlns:a16="http://schemas.microsoft.com/office/drawing/2014/main" val="893520318"/>
                    </a:ext>
                  </a:extLst>
                </a:gridCol>
                <a:gridCol w="396087">
                  <a:extLst>
                    <a:ext uri="{9D8B030D-6E8A-4147-A177-3AD203B41FA5}">
                      <a16:colId xmlns:a16="http://schemas.microsoft.com/office/drawing/2014/main" val="630080914"/>
                    </a:ext>
                  </a:extLst>
                </a:gridCol>
                <a:gridCol w="392178">
                  <a:extLst>
                    <a:ext uri="{9D8B030D-6E8A-4147-A177-3AD203B41FA5}">
                      <a16:colId xmlns:a16="http://schemas.microsoft.com/office/drawing/2014/main" val="1650085369"/>
                    </a:ext>
                  </a:extLst>
                </a:gridCol>
              </a:tblGrid>
              <a:tr h="126126">
                <a:tc>
                  <a:txBody>
                    <a:bodyPr/>
                    <a:lstStyle/>
                    <a:p>
                      <a:r>
                        <a:rPr lang="en-US" sz="600" b="1">
                          <a:effectLst/>
                        </a:rPr>
                        <a:t>Type of Rewinding</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Drum Random</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821558352"/>
                  </a:ext>
                </a:extLst>
              </a:tr>
              <a:tr h="126126">
                <a:tc>
                  <a:txBody>
                    <a:bodyPr/>
                    <a:lstStyle/>
                    <a:p>
                      <a:r>
                        <a:rPr lang="en-US" sz="600" b="1">
                          <a:effectLst/>
                        </a:rPr>
                        <a:t>Customized Spindle Number</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dirty="0">
                          <a:effectLst/>
                        </a:rPr>
                        <a:t>2/4/6/12/48/60/72 as order</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837910714"/>
                  </a:ext>
                </a:extLst>
              </a:tr>
              <a:tr h="126126">
                <a:tc>
                  <a:txBody>
                    <a:bodyPr/>
                    <a:lstStyle/>
                    <a:p>
                      <a:r>
                        <a:rPr lang="en-US" sz="600" b="1">
                          <a:effectLst/>
                        </a:rPr>
                        <a:t>Machine Speed</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Up to 800m/minute</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344310388"/>
                  </a:ext>
                </a:extLst>
              </a:tr>
              <a:tr h="126126">
                <a:tc>
                  <a:txBody>
                    <a:bodyPr/>
                    <a:lstStyle/>
                    <a:p>
                      <a:r>
                        <a:rPr lang="en-US" sz="600" b="1">
                          <a:effectLst/>
                        </a:rPr>
                        <a:t>Package Shape</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Cylindrical or conical</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570313257"/>
                  </a:ext>
                </a:extLst>
              </a:tr>
              <a:tr h="126126">
                <a:tc>
                  <a:txBody>
                    <a:bodyPr/>
                    <a:lstStyle/>
                    <a:p>
                      <a:r>
                        <a:rPr lang="en-US" sz="600" b="1">
                          <a:effectLst/>
                        </a:rPr>
                        <a:t>Traverse length</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150mm/ 152mm /154mm</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4170779814"/>
                  </a:ext>
                </a:extLst>
              </a:tr>
              <a:tr h="126126">
                <a:tc>
                  <a:txBody>
                    <a:bodyPr/>
                    <a:lstStyle/>
                    <a:p>
                      <a:r>
                        <a:rPr lang="en-US" sz="600" b="1">
                          <a:effectLst/>
                        </a:rPr>
                        <a:t>Way of Anti-overlapping</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By electronic</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863536177"/>
                  </a:ext>
                </a:extLst>
              </a:tr>
              <a:tr h="126126">
                <a:tc>
                  <a:txBody>
                    <a:bodyPr/>
                    <a:lstStyle/>
                    <a:p>
                      <a:r>
                        <a:rPr lang="en-US" sz="600" b="1">
                          <a:effectLst/>
                        </a:rPr>
                        <a:t>Package Bobbin</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altLang="zh-CN" sz="600">
                          <a:effectLst/>
                        </a:rPr>
                        <a:t>0'/ 3°30”/420”/557”/915”</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173699085"/>
                  </a:ext>
                </a:extLst>
              </a:tr>
              <a:tr h="126126">
                <a:tc>
                  <a:txBody>
                    <a:bodyPr/>
                    <a:lstStyle/>
                    <a:p>
                      <a:r>
                        <a:rPr lang="en-US" sz="600" b="1">
                          <a:effectLst/>
                        </a:rPr>
                        <a:t>Package Density  </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Up to D290MM</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33868923"/>
                  </a:ext>
                </a:extLst>
              </a:tr>
              <a:tr h="126126">
                <a:tc>
                  <a:txBody>
                    <a:bodyPr/>
                    <a:lstStyle/>
                    <a:p>
                      <a:r>
                        <a:rPr lang="en-US" sz="600" b="1">
                          <a:effectLst/>
                        </a:rPr>
                        <a:t>Package Weight</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0.2-0.4G/CM3</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950667875"/>
                  </a:ext>
                </a:extLst>
              </a:tr>
              <a:tr h="126126">
                <a:tc>
                  <a:txBody>
                    <a:bodyPr/>
                    <a:lstStyle/>
                    <a:p>
                      <a:r>
                        <a:rPr lang="en-US" sz="600" b="1">
                          <a:effectLst/>
                        </a:rPr>
                        <a:t>Yarns /Count</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Cotton, cashmere, wool, silk, fiber/NE6-180</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416453237"/>
                  </a:ext>
                </a:extLst>
              </a:tr>
              <a:tr h="126126">
                <a:tc>
                  <a:txBody>
                    <a:bodyPr/>
                    <a:lstStyle/>
                    <a:p>
                      <a:r>
                        <a:rPr lang="en-US" sz="600" b="1" dirty="0">
                          <a:effectLst/>
                        </a:rPr>
                        <a:t>Winding Capacity Per Cone</a:t>
                      </a:r>
                      <a:endParaRPr lang="en-US" sz="600" dirty="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UP To 3Kgs</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4213735754"/>
                  </a:ext>
                </a:extLst>
              </a:tr>
              <a:tr h="126126">
                <a:tc>
                  <a:txBody>
                    <a:bodyPr/>
                    <a:lstStyle/>
                    <a:p>
                      <a:r>
                        <a:rPr lang="en-US" sz="600" b="1">
                          <a:effectLst/>
                        </a:rPr>
                        <a:t>Gauge</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300mm</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367786827"/>
                  </a:ext>
                </a:extLst>
              </a:tr>
              <a:tr h="158446">
                <a:tc>
                  <a:txBody>
                    <a:bodyPr/>
                    <a:lstStyle/>
                    <a:p>
                      <a:r>
                        <a:rPr lang="en-US" sz="600" b="1" dirty="0">
                          <a:effectLst/>
                        </a:rPr>
                        <a:t>Machine layout</a:t>
                      </a:r>
                      <a:endParaRPr lang="en-US" sz="600" dirty="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dirty="0">
                          <a:effectLst/>
                        </a:rPr>
                        <a:t>Vertical one sided /double sided</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142947618"/>
                  </a:ext>
                </a:extLst>
              </a:tr>
              <a:tr h="126126">
                <a:tc>
                  <a:txBody>
                    <a:bodyPr/>
                    <a:lstStyle/>
                    <a:p>
                      <a:r>
                        <a:rPr lang="en-US" sz="600" b="1">
                          <a:effectLst/>
                        </a:rPr>
                        <a:t>Driver Mode</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DC Motor, adjustable and individual</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607426294"/>
                  </a:ext>
                </a:extLst>
              </a:tr>
              <a:tr h="220720">
                <a:tc>
                  <a:txBody>
                    <a:bodyPr/>
                    <a:lstStyle/>
                    <a:p>
                      <a:r>
                        <a:rPr lang="en-US" sz="600" b="1" dirty="0">
                          <a:effectLst/>
                        </a:rPr>
                        <a:t>Power Consumption</a:t>
                      </a:r>
                      <a:endParaRPr lang="en-US" sz="600" dirty="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Install power 100W/Spindle, and 65W Consumed</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070637033"/>
                  </a:ext>
                </a:extLst>
              </a:tr>
              <a:tr h="126126">
                <a:tc>
                  <a:txBody>
                    <a:bodyPr/>
                    <a:lstStyle/>
                    <a:p>
                      <a:r>
                        <a:rPr lang="en-US" sz="600" b="1" dirty="0">
                          <a:effectLst/>
                        </a:rPr>
                        <a:t>Tension/Wax System</a:t>
                      </a:r>
                      <a:endParaRPr lang="en-US" sz="600" dirty="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Yarn tension and waxing Device per spindle</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408928927"/>
                  </a:ext>
                </a:extLst>
              </a:tr>
              <a:tr h="126126">
                <a:tc>
                  <a:txBody>
                    <a:bodyPr/>
                    <a:lstStyle/>
                    <a:p>
                      <a:r>
                        <a:rPr lang="en-US" sz="600" b="1">
                          <a:effectLst/>
                        </a:rPr>
                        <a:t>Automatic Stop If Breakage</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Automatic type</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873576843"/>
                  </a:ext>
                </a:extLst>
              </a:tr>
              <a:tr h="126126">
                <a:tc>
                  <a:txBody>
                    <a:bodyPr/>
                    <a:lstStyle/>
                    <a:p>
                      <a:r>
                        <a:rPr lang="en-US" sz="600" b="1">
                          <a:effectLst/>
                        </a:rPr>
                        <a:t>Length Fixing</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Adjustable Max 999999m</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021289477"/>
                  </a:ext>
                </a:extLst>
              </a:tr>
              <a:tr h="220720">
                <a:tc>
                  <a:txBody>
                    <a:bodyPr/>
                    <a:lstStyle/>
                    <a:p>
                      <a:r>
                        <a:rPr lang="en-US" sz="600" b="1">
                          <a:effectLst/>
                        </a:rPr>
                        <a:t>Balance</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dirty="0">
                          <a:effectLst/>
                        </a:rPr>
                        <a:t>The winding force can be control by balance of gas   spring</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45391716"/>
                  </a:ext>
                </a:extLst>
              </a:tr>
              <a:tr h="126126">
                <a:tc>
                  <a:txBody>
                    <a:bodyPr/>
                    <a:lstStyle/>
                    <a:p>
                      <a:r>
                        <a:rPr lang="en-US" sz="600" b="1">
                          <a:effectLst/>
                        </a:rPr>
                        <a:t>Slow Start Mode</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Available</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582215267"/>
                  </a:ext>
                </a:extLst>
              </a:tr>
              <a:tr h="126126">
                <a:tc>
                  <a:txBody>
                    <a:bodyPr/>
                    <a:lstStyle/>
                    <a:p>
                      <a:r>
                        <a:rPr lang="en-US" sz="600" b="1">
                          <a:effectLst/>
                        </a:rPr>
                        <a:t>Vacuum Dust Clearing System</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Non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 Yes</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 Non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Non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Non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5882470"/>
                  </a:ext>
                </a:extLst>
              </a:tr>
              <a:tr h="220720">
                <a:tc>
                  <a:txBody>
                    <a:bodyPr/>
                    <a:lstStyle/>
                    <a:p>
                      <a:r>
                        <a:rPr lang="en-US" sz="600" b="1">
                          <a:effectLst/>
                        </a:rPr>
                        <a:t>Air Splicer</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Option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 Yes</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 Option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Option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Option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03563"/>
                  </a:ext>
                </a:extLst>
              </a:tr>
              <a:tr h="126126">
                <a:tc>
                  <a:txBody>
                    <a:bodyPr/>
                    <a:lstStyle/>
                    <a:p>
                      <a:r>
                        <a:rPr lang="en-US" sz="600" b="1">
                          <a:effectLst/>
                        </a:rPr>
                        <a:t>Hank Yarn Wheel</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Non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 Yes</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 Yes</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Non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en-US" sz="600">
                          <a:effectLst/>
                        </a:rPr>
                        <a:t>Non</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2284167"/>
                  </a:ext>
                </a:extLst>
              </a:tr>
              <a:tr h="409909">
                <a:tc>
                  <a:txBody>
                    <a:bodyPr/>
                    <a:lstStyle/>
                    <a:p>
                      <a:r>
                        <a:rPr lang="en-US" sz="600" b="1">
                          <a:effectLst/>
                        </a:rPr>
                        <a:t>Dimensions</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pl-PL" sz="600" dirty="0">
                          <a:effectLst/>
                        </a:rPr>
                        <a:t>2 Spindle L730*W710*H1500mm</a:t>
                      </a:r>
                    </a:p>
                    <a:p>
                      <a:r>
                        <a:rPr lang="pl-PL" sz="600" dirty="0">
                          <a:effectLst/>
                        </a:rPr>
                        <a:t>4 Spindle: L1390*W710*H1500mm</a:t>
                      </a:r>
                    </a:p>
                    <a:p>
                      <a:r>
                        <a:rPr lang="pl-PL" sz="600" dirty="0">
                          <a:effectLst/>
                        </a:rPr>
                        <a:t>6Spindle L2050*W710*H1510 mm</a:t>
                      </a:r>
                    </a:p>
                    <a:p>
                      <a:r>
                        <a:rPr lang="pl-PL" sz="600" dirty="0">
                          <a:effectLst/>
                        </a:rPr>
                        <a:t>12 Spindle L2050*W1450*H1510 mm</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162405174"/>
                  </a:ext>
                </a:extLst>
              </a:tr>
              <a:tr h="409909">
                <a:tc>
                  <a:txBody>
                    <a:bodyPr/>
                    <a:lstStyle/>
                    <a:p>
                      <a:r>
                        <a:rPr lang="en-US" sz="600" b="1">
                          <a:effectLst/>
                        </a:rPr>
                        <a:t>Weight</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da-DK" sz="600">
                          <a:effectLst/>
                        </a:rPr>
                        <a:t>2 Spindle: 55kgs</a:t>
                      </a:r>
                    </a:p>
                    <a:p>
                      <a:r>
                        <a:rPr lang="da-DK" sz="600">
                          <a:effectLst/>
                        </a:rPr>
                        <a:t>4 Spindle: 100 Kgs</a:t>
                      </a:r>
                    </a:p>
                    <a:p>
                      <a:r>
                        <a:rPr lang="da-DK" sz="600">
                          <a:effectLst/>
                        </a:rPr>
                        <a:t>6 Spindle: 155Kgs</a:t>
                      </a:r>
                    </a:p>
                    <a:p>
                      <a:r>
                        <a:rPr lang="da-DK" sz="600">
                          <a:effectLst/>
                        </a:rPr>
                        <a:t>12 Spindle: 295Kgs</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307167306"/>
                  </a:ext>
                </a:extLst>
              </a:tr>
              <a:tr h="126126">
                <a:tc>
                  <a:txBody>
                    <a:bodyPr/>
                    <a:lstStyle/>
                    <a:p>
                      <a:r>
                        <a:rPr lang="en-US" sz="600" b="1">
                          <a:effectLst/>
                        </a:rPr>
                        <a:t>Rated Power</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a:effectLst/>
                        </a:rPr>
                        <a:t>Single phase 220V 50/60HZ</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978693087"/>
                  </a:ext>
                </a:extLst>
              </a:tr>
              <a:tr h="220720">
                <a:tc>
                  <a:txBody>
                    <a:bodyPr/>
                    <a:lstStyle/>
                    <a:p>
                      <a:r>
                        <a:rPr lang="en-US" sz="600" b="1">
                          <a:effectLst/>
                        </a:rPr>
                        <a:t>Power Consumption</a:t>
                      </a:r>
                      <a:endParaRPr lang="en-US" sz="600">
                        <a:effectLst/>
                      </a:endParaRP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gridSpan="5">
                  <a:txBody>
                    <a:bodyPr/>
                    <a:lstStyle/>
                    <a:p>
                      <a:r>
                        <a:rPr lang="en-US" sz="600" dirty="0">
                          <a:effectLst/>
                        </a:rPr>
                        <a:t>52inch:2480*800*1700mm (bare pager) 2970*940*1900mm (wooden   case)</a:t>
                      </a:r>
                    </a:p>
                  </a:txBody>
                  <a:tcPr marL="18393" marR="18393" marT="15766" marB="1576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027650707"/>
                  </a:ext>
                </a:extLst>
              </a:tr>
            </a:tbl>
          </a:graphicData>
        </a:graphic>
      </p:graphicFrame>
      <p:sp>
        <p:nvSpPr>
          <p:cNvPr id="5" name="Rectangle 1">
            <a:extLst>
              <a:ext uri="{FF2B5EF4-FFF2-40B4-BE49-F238E27FC236}">
                <a16:creationId xmlns:a16="http://schemas.microsoft.com/office/drawing/2014/main" id="{E57C8E51-2DE8-730B-D1AD-4F89BFB031B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zh-CN" altLang="zh-CN" sz="1800" b="0" i="0" u="none" strike="noStrike" cap="none" normalizeH="0" baseline="0">
                <a:ln>
                  <a:noFill/>
                </a:ln>
                <a:solidFill>
                  <a:schemeClr val="tx1"/>
                </a:solidFill>
                <a:effectLst/>
                <a:latin typeface="Arial" panose="020B0604020202020204" pitchFamily="34" charset="0"/>
              </a:rPr>
            </a:br>
            <a:endParaRPr kumimoji="0" lang="zh-CN" altLang="zh-CN" sz="1800" b="0" i="0" u="none" strike="noStrike" cap="none" normalizeH="0" baseline="0">
              <a:ln>
                <a:noFill/>
              </a:ln>
              <a:solidFill>
                <a:schemeClr val="tx1"/>
              </a:solidFill>
              <a:effectLst/>
              <a:latin typeface="Arial" panose="020B0604020202020204" pitchFamily="34" charset="0"/>
            </a:endParaRPr>
          </a:p>
        </p:txBody>
      </p:sp>
      <p:pic>
        <p:nvPicPr>
          <p:cNvPr id="7" name="图片 6">
            <a:extLst>
              <a:ext uri="{FF2B5EF4-FFF2-40B4-BE49-F238E27FC236}">
                <a16:creationId xmlns:a16="http://schemas.microsoft.com/office/drawing/2014/main" id="{A623B60E-48B1-A49F-96EB-51AB4F658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3698" y="1418584"/>
            <a:ext cx="1699260" cy="1699260"/>
          </a:xfrm>
          <a:prstGeom prst="rect">
            <a:avLst/>
          </a:prstGeom>
        </p:spPr>
      </p:pic>
      <p:pic>
        <p:nvPicPr>
          <p:cNvPr id="9" name="图片 8">
            <a:extLst>
              <a:ext uri="{FF2B5EF4-FFF2-40B4-BE49-F238E27FC236}">
                <a16:creationId xmlns:a16="http://schemas.microsoft.com/office/drawing/2014/main" id="{E5A7CF19-E969-0863-E7BB-58CD657552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8483" y="1798320"/>
            <a:ext cx="1566117" cy="1174588"/>
          </a:xfrm>
          <a:prstGeom prst="rect">
            <a:avLst/>
          </a:prstGeom>
        </p:spPr>
      </p:pic>
      <p:pic>
        <p:nvPicPr>
          <p:cNvPr id="11" name="图片 10">
            <a:extLst>
              <a:ext uri="{FF2B5EF4-FFF2-40B4-BE49-F238E27FC236}">
                <a16:creationId xmlns:a16="http://schemas.microsoft.com/office/drawing/2014/main" id="{67A70D80-D176-E72A-15A0-1BC9FC715C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9444" y="3314050"/>
            <a:ext cx="1147767" cy="1530356"/>
          </a:xfrm>
          <a:prstGeom prst="rect">
            <a:avLst/>
          </a:prstGeom>
        </p:spPr>
      </p:pic>
      <p:pic>
        <p:nvPicPr>
          <p:cNvPr id="17" name="图片 16">
            <a:extLst>
              <a:ext uri="{FF2B5EF4-FFF2-40B4-BE49-F238E27FC236}">
                <a16:creationId xmlns:a16="http://schemas.microsoft.com/office/drawing/2014/main" id="{CE209B9E-FC4B-7B3D-1CA9-75EA91845490}"/>
              </a:ext>
            </a:extLst>
          </p:cNvPr>
          <p:cNvPicPr>
            <a:picLocks noChangeAspect="1"/>
          </p:cNvPicPr>
          <p:nvPr/>
        </p:nvPicPr>
        <p:blipFill>
          <a:blip r:embed="rId5">
            <a:extLst>
              <a:ext uri="{28A0092B-C50C-407E-A947-70E740481C1C}">
                <a14:useLocalDpi xmlns:a14="http://schemas.microsoft.com/office/drawing/2010/main" val="0"/>
              </a:ext>
            </a:extLst>
          </a:blip>
          <a:srcRect t="15969" b="37245"/>
          <a:stretch/>
        </p:blipFill>
        <p:spPr>
          <a:xfrm>
            <a:off x="6308057" y="3518843"/>
            <a:ext cx="1593704" cy="1325563"/>
          </a:xfrm>
          <a:prstGeom prst="rect">
            <a:avLst/>
          </a:prstGeom>
        </p:spPr>
      </p:pic>
      <p:pic>
        <p:nvPicPr>
          <p:cNvPr id="19" name="图片 18">
            <a:extLst>
              <a:ext uri="{FF2B5EF4-FFF2-40B4-BE49-F238E27FC236}">
                <a16:creationId xmlns:a16="http://schemas.microsoft.com/office/drawing/2014/main" id="{032A01DA-9C3F-911F-D66D-65F759E3A6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60044" y="1767043"/>
            <a:ext cx="1699260" cy="1274445"/>
          </a:xfrm>
          <a:prstGeom prst="rect">
            <a:avLst/>
          </a:prstGeom>
        </p:spPr>
      </p:pic>
      <p:pic>
        <p:nvPicPr>
          <p:cNvPr id="21" name="图片 20">
            <a:extLst>
              <a:ext uri="{FF2B5EF4-FFF2-40B4-BE49-F238E27FC236}">
                <a16:creationId xmlns:a16="http://schemas.microsoft.com/office/drawing/2014/main" id="{0B27F4F6-584A-73B7-078F-B279196DA019}"/>
              </a:ext>
            </a:extLst>
          </p:cNvPr>
          <p:cNvPicPr>
            <a:picLocks noChangeAspect="1"/>
          </p:cNvPicPr>
          <p:nvPr/>
        </p:nvPicPr>
        <p:blipFill>
          <a:blip r:embed="rId7">
            <a:extLst>
              <a:ext uri="{28A0092B-C50C-407E-A947-70E740481C1C}">
                <a14:useLocalDpi xmlns:a14="http://schemas.microsoft.com/office/drawing/2010/main" val="0"/>
              </a:ext>
            </a:extLst>
          </a:blip>
          <a:srcRect l="-533" t="5130" r="533" b="24941"/>
          <a:stretch/>
        </p:blipFill>
        <p:spPr>
          <a:xfrm>
            <a:off x="8622607" y="3314050"/>
            <a:ext cx="2071869" cy="1699260"/>
          </a:xfrm>
          <a:prstGeom prst="rect">
            <a:avLst/>
          </a:prstGeom>
        </p:spPr>
      </p:pic>
    </p:spTree>
    <p:extLst>
      <p:ext uri="{BB962C8B-B14F-4D97-AF65-F5344CB8AC3E}">
        <p14:creationId xmlns:p14="http://schemas.microsoft.com/office/powerpoint/2010/main" val="2661767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E7102B-DF65-3FE2-03AF-43C8ED11855B}"/>
              </a:ext>
            </a:extLst>
          </p:cNvPr>
          <p:cNvSpPr>
            <a:spLocks noGrp="1"/>
          </p:cNvSpPr>
          <p:nvPr>
            <p:ph type="title"/>
          </p:nvPr>
        </p:nvSpPr>
        <p:spPr/>
        <p:txBody>
          <a:bodyPr/>
          <a:lstStyle/>
          <a:p>
            <a:r>
              <a:rPr lang="zh-CN" altLang="en-US" dirty="0"/>
              <a:t>产品</a:t>
            </a:r>
            <a:r>
              <a:rPr lang="en-US" altLang="zh-CN" dirty="0"/>
              <a:t>2</a:t>
            </a:r>
            <a:r>
              <a:rPr lang="zh-CN" altLang="en-US" dirty="0"/>
              <a:t>：缝盘机</a:t>
            </a:r>
            <a:r>
              <a:rPr lang="en-US" altLang="zh-CN" dirty="0"/>
              <a:t>-Dial Linking Machine</a:t>
            </a:r>
            <a:endParaRPr lang="zh-CN" altLang="en-US" dirty="0"/>
          </a:p>
        </p:txBody>
      </p:sp>
      <p:sp>
        <p:nvSpPr>
          <p:cNvPr id="3" name="内容占位符 2">
            <a:extLst>
              <a:ext uri="{FF2B5EF4-FFF2-40B4-BE49-F238E27FC236}">
                <a16:creationId xmlns:a16="http://schemas.microsoft.com/office/drawing/2014/main" id="{62CB6AD7-C949-60F0-4116-51B3C67CAA9E}"/>
              </a:ext>
            </a:extLst>
          </p:cNvPr>
          <p:cNvSpPr>
            <a:spLocks noGrp="1"/>
          </p:cNvSpPr>
          <p:nvPr>
            <p:ph idx="1"/>
          </p:nvPr>
        </p:nvSpPr>
        <p:spPr/>
        <p:txBody>
          <a:bodyPr>
            <a:normAutofit fontScale="55000" lnSpcReduction="20000"/>
          </a:bodyPr>
          <a:lstStyle/>
          <a:p>
            <a:r>
              <a:rPr lang="en-US" altLang="zh-CN" dirty="0"/>
              <a:t>1. It adopts a cam connecting rod structure, which is compact, convenient, stable and reliable.</a:t>
            </a:r>
          </a:p>
          <a:p>
            <a:r>
              <a:rPr lang="en-US" altLang="zh-CN" dirty="0"/>
              <a:t>2. The big wheel, the "heart" of the sewing machine, adopts advanced technology and precise special equipment. The products produced have high stability, low noise, better performance than similar products, and stronger competitiveness.</a:t>
            </a:r>
          </a:p>
          <a:p>
            <a:r>
              <a:rPr lang="en-US" altLang="zh-CN" dirty="0"/>
              <a:t>3. When the operator hangs the film, the roller type push wheel can automatically push the wool piece to the bottom of the needle tooth, and at the same time, the wool piece thread that is not hooked into the needle tooth automatically rolls into the needle tooth, avoiding the operator’s finger injury and increasing the speed The effect of complete feeding is achieved, and the stitching line is more beautiful.</a:t>
            </a:r>
          </a:p>
          <a:p>
            <a:r>
              <a:rPr lang="en-US" altLang="zh-CN" dirty="0"/>
              <a:t>4. The world's only patented structure for loose yarn, allowing the industry to process more complex garments, leading the pack.</a:t>
            </a:r>
          </a:p>
          <a:p>
            <a:r>
              <a:rPr lang="en-US" altLang="zh-CN" dirty="0"/>
              <a:t>5. The large needles and needle teeth of this machine are all imported from Japan, with stronger strength and toughness.</a:t>
            </a:r>
          </a:p>
          <a:p>
            <a:r>
              <a:rPr lang="en-US" altLang="zh-CN" dirty="0"/>
              <a:t>6. The bearing is made of high-wave carbon steel and imported from abroad with superior performance.</a:t>
            </a:r>
          </a:p>
          <a:p>
            <a:r>
              <a:rPr lang="en-US" altLang="zh-CN" dirty="0"/>
              <a:t>7. The black pressure needle plate can prevent dust from entering the guide rail and at the same time prevent the light from hurting the eyes.</a:t>
            </a:r>
          </a:p>
          <a:p>
            <a:r>
              <a:rPr lang="en-US" altLang="zh-CN" dirty="0"/>
              <a:t>8. The 3H baking varnish of the same level as the car is not easy to be scratched, and is resistant to wear and durability.9. The assembly line processing procedures and strict quality assurance system make our product quality the most reliable.</a:t>
            </a:r>
            <a:endParaRPr lang="zh-CN" altLang="en-US" dirty="0"/>
          </a:p>
        </p:txBody>
      </p:sp>
    </p:spTree>
    <p:extLst>
      <p:ext uri="{BB962C8B-B14F-4D97-AF65-F5344CB8AC3E}">
        <p14:creationId xmlns:p14="http://schemas.microsoft.com/office/powerpoint/2010/main" val="4260149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327B141-1076-C1FD-8E54-84B73AE0E956}"/>
              </a:ext>
            </a:extLst>
          </p:cNvPr>
          <p:cNvSpPr>
            <a:spLocks noGrp="1"/>
          </p:cNvSpPr>
          <p:nvPr>
            <p:ph type="title"/>
          </p:nvPr>
        </p:nvSpPr>
        <p:spPr/>
        <p:txBody>
          <a:bodyPr/>
          <a:lstStyle/>
          <a:p>
            <a:r>
              <a:rPr lang="zh-CN" altLang="en-US" dirty="0"/>
              <a:t>产品</a:t>
            </a:r>
            <a:r>
              <a:rPr lang="en-US" altLang="zh-CN" dirty="0"/>
              <a:t>2</a:t>
            </a:r>
            <a:r>
              <a:rPr lang="zh-CN" altLang="en-US" dirty="0"/>
              <a:t>：缝盘机</a:t>
            </a:r>
            <a:r>
              <a:rPr lang="en-US" altLang="zh-CN" dirty="0"/>
              <a:t>-Dial Linking Machine</a:t>
            </a:r>
            <a:endParaRPr lang="zh-CN" altLang="en-US" dirty="0"/>
          </a:p>
        </p:txBody>
      </p:sp>
      <p:pic>
        <p:nvPicPr>
          <p:cNvPr id="5" name="内容占位符 4">
            <a:extLst>
              <a:ext uri="{FF2B5EF4-FFF2-40B4-BE49-F238E27FC236}">
                <a16:creationId xmlns:a16="http://schemas.microsoft.com/office/drawing/2014/main" id="{EB22D6A4-09FC-FFDB-CA84-9DEE81AAF8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9466" y="1690688"/>
            <a:ext cx="1920439" cy="1920439"/>
          </a:xfrm>
        </p:spPr>
      </p:pic>
      <p:sp>
        <p:nvSpPr>
          <p:cNvPr id="6" name="文本框 5">
            <a:extLst>
              <a:ext uri="{FF2B5EF4-FFF2-40B4-BE49-F238E27FC236}">
                <a16:creationId xmlns:a16="http://schemas.microsoft.com/office/drawing/2014/main" id="{73D08F02-97A6-B70D-4852-2AD698137D87}"/>
              </a:ext>
            </a:extLst>
          </p:cNvPr>
          <p:cNvSpPr txBox="1"/>
          <p:nvPr/>
        </p:nvSpPr>
        <p:spPr>
          <a:xfrm>
            <a:off x="370433" y="1769545"/>
            <a:ext cx="4876800" cy="1477328"/>
          </a:xfrm>
          <a:prstGeom prst="rect">
            <a:avLst/>
          </a:prstGeom>
          <a:noFill/>
        </p:spPr>
        <p:txBody>
          <a:bodyPr wrap="square" rtlCol="0">
            <a:spAutoFit/>
          </a:bodyPr>
          <a:lstStyle/>
          <a:p>
            <a:r>
              <a:rPr lang="en-US" altLang="zh-CN" dirty="0"/>
              <a:t>Needle type</a:t>
            </a:r>
            <a:r>
              <a:rPr lang="zh-CN" altLang="en-US" dirty="0"/>
              <a:t>：</a:t>
            </a:r>
            <a:r>
              <a:rPr lang="en-US" altLang="zh-CN" dirty="0"/>
              <a:t>3G—24G</a:t>
            </a:r>
          </a:p>
          <a:p>
            <a:r>
              <a:rPr lang="en-US" altLang="zh-CN" dirty="0"/>
              <a:t>Number of revolutions</a:t>
            </a:r>
            <a:r>
              <a:rPr lang="zh-CN" altLang="en-US" dirty="0"/>
              <a:t>：</a:t>
            </a:r>
            <a:r>
              <a:rPr lang="en-US" altLang="zh-CN" dirty="0"/>
              <a:t>450—480 revolutions</a:t>
            </a:r>
          </a:p>
          <a:p>
            <a:r>
              <a:rPr lang="en-US" altLang="zh-CN" dirty="0"/>
              <a:t>Disc diameter</a:t>
            </a:r>
            <a:r>
              <a:rPr lang="zh-CN" altLang="en-US" dirty="0"/>
              <a:t>：</a:t>
            </a:r>
            <a:r>
              <a:rPr lang="en-US" altLang="zh-CN" dirty="0"/>
              <a:t>14</a:t>
            </a:r>
            <a:r>
              <a:rPr lang="zh-CN" altLang="en-US" dirty="0"/>
              <a:t>”</a:t>
            </a:r>
            <a:endParaRPr lang="en-US" altLang="zh-CN" dirty="0"/>
          </a:p>
          <a:p>
            <a:r>
              <a:rPr lang="en-US" altLang="zh-CN" dirty="0"/>
              <a:t>Weight</a:t>
            </a:r>
            <a:r>
              <a:rPr lang="zh-CN" altLang="en-US" dirty="0"/>
              <a:t>：</a:t>
            </a:r>
            <a:r>
              <a:rPr lang="en-US" altLang="zh-CN" dirty="0"/>
              <a:t>30KG</a:t>
            </a:r>
          </a:p>
          <a:p>
            <a:r>
              <a:rPr lang="en-US" altLang="zh-CN" dirty="0"/>
              <a:t>Packing size</a:t>
            </a:r>
            <a:r>
              <a:rPr lang="zh-CN" altLang="en-US" dirty="0"/>
              <a:t>：</a:t>
            </a:r>
            <a:r>
              <a:rPr lang="en-US" altLang="zh-CN" dirty="0"/>
              <a:t>630*500*250mm</a:t>
            </a:r>
            <a:endParaRPr lang="zh-CN" altLang="en-US" dirty="0"/>
          </a:p>
        </p:txBody>
      </p:sp>
      <p:pic>
        <p:nvPicPr>
          <p:cNvPr id="8" name="图片 7">
            <a:extLst>
              <a:ext uri="{FF2B5EF4-FFF2-40B4-BE49-F238E27FC236}">
                <a16:creationId xmlns:a16="http://schemas.microsoft.com/office/drawing/2014/main" id="{8F48E6AF-934F-9C7B-9F74-8E0CB16317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9528" y="1893908"/>
            <a:ext cx="1447800" cy="1447800"/>
          </a:xfrm>
          <a:prstGeom prst="rect">
            <a:avLst/>
          </a:prstGeom>
        </p:spPr>
      </p:pic>
      <p:pic>
        <p:nvPicPr>
          <p:cNvPr id="10" name="图片 9">
            <a:extLst>
              <a:ext uri="{FF2B5EF4-FFF2-40B4-BE49-F238E27FC236}">
                <a16:creationId xmlns:a16="http://schemas.microsoft.com/office/drawing/2014/main" id="{EA46EA19-EB43-7A65-3F16-EE50272A90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9440" y="1914129"/>
            <a:ext cx="1628696" cy="1628696"/>
          </a:xfrm>
          <a:prstGeom prst="rect">
            <a:avLst/>
          </a:prstGeom>
        </p:spPr>
      </p:pic>
      <p:pic>
        <p:nvPicPr>
          <p:cNvPr id="12" name="图片 11">
            <a:extLst>
              <a:ext uri="{FF2B5EF4-FFF2-40B4-BE49-F238E27FC236}">
                <a16:creationId xmlns:a16="http://schemas.microsoft.com/office/drawing/2014/main" id="{4E04F777-6719-EAAF-F6A6-4B671EC8EF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3726" y="1914129"/>
            <a:ext cx="1494314" cy="1494314"/>
          </a:xfrm>
          <a:prstGeom prst="rect">
            <a:avLst/>
          </a:prstGeom>
        </p:spPr>
      </p:pic>
      <p:pic>
        <p:nvPicPr>
          <p:cNvPr id="14" name="图片 13">
            <a:extLst>
              <a:ext uri="{FF2B5EF4-FFF2-40B4-BE49-F238E27FC236}">
                <a16:creationId xmlns:a16="http://schemas.microsoft.com/office/drawing/2014/main" id="{64B404D5-A87B-B4DC-E5F6-98A2B6812E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498" y="3486765"/>
            <a:ext cx="1699557" cy="1699557"/>
          </a:xfrm>
          <a:prstGeom prst="rect">
            <a:avLst/>
          </a:prstGeom>
        </p:spPr>
      </p:pic>
      <p:pic>
        <p:nvPicPr>
          <p:cNvPr id="16" name="图片 15">
            <a:extLst>
              <a:ext uri="{FF2B5EF4-FFF2-40B4-BE49-F238E27FC236}">
                <a16:creationId xmlns:a16="http://schemas.microsoft.com/office/drawing/2014/main" id="{85656B7D-D806-DB0D-F234-7873ADD950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8779" y="3611127"/>
            <a:ext cx="1600399" cy="1600399"/>
          </a:xfrm>
          <a:prstGeom prst="rect">
            <a:avLst/>
          </a:prstGeom>
        </p:spPr>
      </p:pic>
      <p:pic>
        <p:nvPicPr>
          <p:cNvPr id="18" name="图片 17">
            <a:extLst>
              <a:ext uri="{FF2B5EF4-FFF2-40B4-BE49-F238E27FC236}">
                <a16:creationId xmlns:a16="http://schemas.microsoft.com/office/drawing/2014/main" id="{831D418D-7CBD-7785-A8EE-262FC3EF77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87308" y="3633945"/>
            <a:ext cx="1552377" cy="1552377"/>
          </a:xfrm>
          <a:prstGeom prst="rect">
            <a:avLst/>
          </a:prstGeom>
        </p:spPr>
      </p:pic>
      <p:pic>
        <p:nvPicPr>
          <p:cNvPr id="20" name="图片 19">
            <a:extLst>
              <a:ext uri="{FF2B5EF4-FFF2-40B4-BE49-F238E27FC236}">
                <a16:creationId xmlns:a16="http://schemas.microsoft.com/office/drawing/2014/main" id="{937C5CE4-612C-FF67-99A7-095D862F553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07815" y="3633945"/>
            <a:ext cx="1600399" cy="1600399"/>
          </a:xfrm>
          <a:prstGeom prst="rect">
            <a:avLst/>
          </a:prstGeom>
        </p:spPr>
      </p:pic>
      <p:pic>
        <p:nvPicPr>
          <p:cNvPr id="22" name="图片 21">
            <a:extLst>
              <a:ext uri="{FF2B5EF4-FFF2-40B4-BE49-F238E27FC236}">
                <a16:creationId xmlns:a16="http://schemas.microsoft.com/office/drawing/2014/main" id="{F86ABDB1-C54F-9B45-D684-11958BB6C3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28322" y="3710104"/>
            <a:ext cx="1465404" cy="1465404"/>
          </a:xfrm>
          <a:prstGeom prst="rect">
            <a:avLst/>
          </a:prstGeom>
        </p:spPr>
      </p:pic>
      <p:pic>
        <p:nvPicPr>
          <p:cNvPr id="24" name="图片 23">
            <a:extLst>
              <a:ext uri="{FF2B5EF4-FFF2-40B4-BE49-F238E27FC236}">
                <a16:creationId xmlns:a16="http://schemas.microsoft.com/office/drawing/2014/main" id="{EF22A687-F912-FB76-D3C8-598D81980C8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9913896" y="3746418"/>
            <a:ext cx="1439904" cy="1439904"/>
          </a:xfrm>
          <a:prstGeom prst="rect">
            <a:avLst/>
          </a:prstGeom>
        </p:spPr>
      </p:pic>
      <p:pic>
        <p:nvPicPr>
          <p:cNvPr id="26" name="图片 25">
            <a:extLst>
              <a:ext uri="{FF2B5EF4-FFF2-40B4-BE49-F238E27FC236}">
                <a16:creationId xmlns:a16="http://schemas.microsoft.com/office/drawing/2014/main" id="{77F75042-A931-0E16-473E-525453CA99D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767671" y="2223514"/>
            <a:ext cx="1096170" cy="1096170"/>
          </a:xfrm>
          <a:prstGeom prst="rect">
            <a:avLst/>
          </a:prstGeom>
        </p:spPr>
      </p:pic>
    </p:spTree>
    <p:extLst>
      <p:ext uri="{BB962C8B-B14F-4D97-AF65-F5344CB8AC3E}">
        <p14:creationId xmlns:p14="http://schemas.microsoft.com/office/powerpoint/2010/main" val="2865106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2AD64F-6C59-1851-578A-08069F781A6C}"/>
              </a:ext>
            </a:extLst>
          </p:cNvPr>
          <p:cNvSpPr>
            <a:spLocks noGrp="1"/>
          </p:cNvSpPr>
          <p:nvPr>
            <p:ph type="title"/>
          </p:nvPr>
        </p:nvSpPr>
        <p:spPr/>
        <p:txBody>
          <a:bodyPr/>
          <a:lstStyle/>
          <a:p>
            <a:r>
              <a:rPr lang="zh-CN" altLang="en-US" dirty="0"/>
              <a:t>产品</a:t>
            </a:r>
            <a:r>
              <a:rPr lang="en-US" altLang="zh-CN" dirty="0"/>
              <a:t>3</a:t>
            </a:r>
            <a:r>
              <a:rPr lang="zh-CN" altLang="en-US" dirty="0"/>
              <a:t>：缝纫机</a:t>
            </a:r>
            <a:r>
              <a:rPr lang="en-US" altLang="zh-CN" dirty="0"/>
              <a:t>-Sewing Machine</a:t>
            </a:r>
            <a:endParaRPr lang="zh-CN" altLang="en-US" dirty="0"/>
          </a:p>
        </p:txBody>
      </p:sp>
      <p:sp>
        <p:nvSpPr>
          <p:cNvPr id="3" name="内容占位符 2">
            <a:extLst>
              <a:ext uri="{FF2B5EF4-FFF2-40B4-BE49-F238E27FC236}">
                <a16:creationId xmlns:a16="http://schemas.microsoft.com/office/drawing/2014/main" id="{B600048B-FBDD-8DDF-4BCC-0FC77ADE2E06}"/>
              </a:ext>
            </a:extLst>
          </p:cNvPr>
          <p:cNvSpPr>
            <a:spLocks noGrp="1"/>
          </p:cNvSpPr>
          <p:nvPr>
            <p:ph idx="1"/>
          </p:nvPr>
        </p:nvSpPr>
        <p:spPr/>
        <p:txBody>
          <a:bodyPr>
            <a:normAutofit fontScale="92500" lnSpcReduction="20000"/>
          </a:bodyPr>
          <a:lstStyle/>
          <a:p>
            <a:r>
              <a:rPr lang="en-US" altLang="zh-CN" dirty="0"/>
              <a:t>Two-thread lockstitch</a:t>
            </a:r>
            <a:r>
              <a:rPr lang="zh-CN" altLang="en-US" dirty="0"/>
              <a:t>，</a:t>
            </a:r>
            <a:r>
              <a:rPr lang="en-US" altLang="zh-CN" dirty="0"/>
              <a:t>High/Low speed selector</a:t>
            </a:r>
          </a:p>
          <a:p>
            <a:r>
              <a:rPr lang="en-US" altLang="zh-CN" dirty="0"/>
              <a:t>Featuring 16 built-in basic stitch patterns·(1-4 linear stitch can be sewn with two needles)</a:t>
            </a:r>
          </a:p>
          <a:p>
            <a:r>
              <a:rPr lang="en-US" altLang="zh-CN" dirty="0"/>
              <a:t>Forward and reverse sewing/Automatic thread rewind</a:t>
            </a:r>
          </a:p>
          <a:p>
            <a:r>
              <a:rPr lang="en-US" altLang="zh-CN" dirty="0"/>
              <a:t>Sews sleeves/Adjustable stitch length/Drawer included</a:t>
            </a:r>
          </a:p>
          <a:p>
            <a:r>
              <a:rPr lang="en-US" altLang="zh-CN" dirty="0"/>
              <a:t>Use hand switch or foot pedal to start</a:t>
            </a:r>
          </a:p>
          <a:p>
            <a:r>
              <a:rPr lang="en-US" altLang="zh-CN" dirty="0"/>
              <a:t>Built-in sewing light/Includes thread cutter</a:t>
            </a:r>
          </a:p>
          <a:p>
            <a:r>
              <a:rPr lang="en-US" altLang="zh-CN" dirty="0"/>
              <a:t>Can sewing a button/Can sewing a button hole</a:t>
            </a:r>
          </a:p>
          <a:p>
            <a:r>
              <a:rPr lang="en-US" altLang="zh-CN" dirty="0"/>
              <a:t>Including all-purpose presser foot replacement holder</a:t>
            </a:r>
          </a:p>
          <a:p>
            <a:r>
              <a:rPr lang="en-US" altLang="zh-CN" dirty="0"/>
              <a:t>Uses DC 6V1.2A power</a:t>
            </a:r>
          </a:p>
          <a:p>
            <a:r>
              <a:rPr lang="en-US" altLang="zh-CN" dirty="0"/>
              <a:t>Foot pedal, adaptor, and thread bag included</a:t>
            </a:r>
            <a:endParaRPr lang="zh-CN" altLang="en-US" dirty="0"/>
          </a:p>
        </p:txBody>
      </p:sp>
    </p:spTree>
    <p:extLst>
      <p:ext uri="{BB962C8B-B14F-4D97-AF65-F5344CB8AC3E}">
        <p14:creationId xmlns:p14="http://schemas.microsoft.com/office/powerpoint/2010/main" val="2734353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B86FA0-93E4-2316-DA13-222473F524C5}"/>
              </a:ext>
            </a:extLst>
          </p:cNvPr>
          <p:cNvSpPr>
            <a:spLocks noGrp="1"/>
          </p:cNvSpPr>
          <p:nvPr>
            <p:ph type="title"/>
          </p:nvPr>
        </p:nvSpPr>
        <p:spPr/>
        <p:txBody>
          <a:bodyPr/>
          <a:lstStyle/>
          <a:p>
            <a:r>
              <a:rPr lang="zh-CN" altLang="en-US" dirty="0"/>
              <a:t>产品</a:t>
            </a:r>
            <a:r>
              <a:rPr lang="en-US" altLang="zh-CN" dirty="0"/>
              <a:t>3</a:t>
            </a:r>
            <a:r>
              <a:rPr lang="zh-CN" altLang="en-US" dirty="0"/>
              <a:t>：缝纫机</a:t>
            </a:r>
            <a:r>
              <a:rPr lang="en-US" altLang="zh-CN" dirty="0"/>
              <a:t>-Sewing Machine</a:t>
            </a:r>
            <a:endParaRPr lang="zh-CN" altLang="en-US" dirty="0"/>
          </a:p>
        </p:txBody>
      </p:sp>
      <p:sp>
        <p:nvSpPr>
          <p:cNvPr id="3" name="内容占位符 2">
            <a:extLst>
              <a:ext uri="{FF2B5EF4-FFF2-40B4-BE49-F238E27FC236}">
                <a16:creationId xmlns:a16="http://schemas.microsoft.com/office/drawing/2014/main" id="{854BA932-1638-1E44-FBC4-826A42E87EB1}"/>
              </a:ext>
            </a:extLst>
          </p:cNvPr>
          <p:cNvSpPr>
            <a:spLocks noGrp="1"/>
          </p:cNvSpPr>
          <p:nvPr>
            <p:ph idx="1"/>
          </p:nvPr>
        </p:nvSpPr>
        <p:spPr>
          <a:xfrm>
            <a:off x="838200" y="1825625"/>
            <a:ext cx="5859780" cy="4351338"/>
          </a:xfrm>
        </p:spPr>
        <p:txBody>
          <a:bodyPr>
            <a:normAutofit/>
          </a:bodyPr>
          <a:lstStyle/>
          <a:p>
            <a:r>
              <a:rPr lang="en-US" altLang="zh-CN" dirty="0"/>
              <a:t>Product size</a:t>
            </a:r>
            <a:r>
              <a:rPr lang="zh-CN" altLang="en-US" dirty="0"/>
              <a:t>：</a:t>
            </a:r>
            <a:r>
              <a:rPr lang="en-US" altLang="zh-CN" dirty="0"/>
              <a:t>27.5×12.1×23.7 CM</a:t>
            </a:r>
          </a:p>
          <a:p>
            <a:r>
              <a:rPr lang="en-US" altLang="zh-CN" dirty="0"/>
              <a:t>Product weight</a:t>
            </a:r>
            <a:r>
              <a:rPr lang="zh-CN" altLang="en-US" dirty="0"/>
              <a:t>：</a:t>
            </a:r>
            <a:r>
              <a:rPr lang="en-US" altLang="zh-CN" dirty="0"/>
              <a:t>2067G</a:t>
            </a:r>
          </a:p>
          <a:p>
            <a:r>
              <a:rPr lang="en-US" altLang="zh-CN" dirty="0"/>
              <a:t>Color box size</a:t>
            </a:r>
            <a:r>
              <a:rPr lang="zh-CN" altLang="en-US" dirty="0"/>
              <a:t>：</a:t>
            </a:r>
            <a:r>
              <a:rPr lang="en-US" altLang="zh-CN" dirty="0"/>
              <a:t>32×15.5×29.3 CM</a:t>
            </a:r>
          </a:p>
          <a:p>
            <a:r>
              <a:rPr lang="en-US" altLang="zh-CN" dirty="0"/>
              <a:t>Qty</a:t>
            </a:r>
            <a:r>
              <a:rPr lang="zh-CN" altLang="en-US" dirty="0"/>
              <a:t>：</a:t>
            </a:r>
            <a:r>
              <a:rPr lang="en-US" altLang="zh-CN" dirty="0"/>
              <a:t>6 PCS</a:t>
            </a:r>
          </a:p>
          <a:p>
            <a:r>
              <a:rPr lang="en-US" altLang="zh-CN" dirty="0"/>
              <a:t>Carton box size</a:t>
            </a:r>
            <a:r>
              <a:rPr lang="zh-CN" altLang="en-US" dirty="0"/>
              <a:t>：</a:t>
            </a:r>
            <a:r>
              <a:rPr lang="en-US" altLang="zh-CN" dirty="0"/>
              <a:t>48×33.5×61 CM</a:t>
            </a:r>
          </a:p>
          <a:p>
            <a:r>
              <a:rPr lang="en-US" altLang="zh-CN" dirty="0"/>
              <a:t>N.W./G.W.</a:t>
            </a:r>
            <a:r>
              <a:rPr lang="zh-CN" altLang="en-US" dirty="0"/>
              <a:t>：</a:t>
            </a:r>
            <a:r>
              <a:rPr lang="en-US" altLang="zh-CN" dirty="0"/>
              <a:t>15.3/16.2 KGS</a:t>
            </a:r>
          </a:p>
          <a:p>
            <a:r>
              <a:rPr lang="en-US" altLang="zh-CN" dirty="0"/>
              <a:t>20’=1908</a:t>
            </a:r>
            <a:r>
              <a:rPr lang="zh-CN" altLang="en-US" dirty="0"/>
              <a:t>，</a:t>
            </a:r>
            <a:r>
              <a:rPr lang="en-US" altLang="zh-CN" dirty="0"/>
              <a:t>40’=3966</a:t>
            </a:r>
            <a:r>
              <a:rPr lang="zh-CN" altLang="en-US" dirty="0"/>
              <a:t>，</a:t>
            </a:r>
            <a:r>
              <a:rPr lang="en-US" altLang="zh-CN" dirty="0"/>
              <a:t>40’H=4446</a:t>
            </a:r>
            <a:endParaRPr lang="zh-CN" altLang="en-US" dirty="0"/>
          </a:p>
        </p:txBody>
      </p:sp>
      <p:pic>
        <p:nvPicPr>
          <p:cNvPr id="5" name="图片 4">
            <a:extLst>
              <a:ext uri="{FF2B5EF4-FFF2-40B4-BE49-F238E27FC236}">
                <a16:creationId xmlns:a16="http://schemas.microsoft.com/office/drawing/2014/main" id="{1A965012-E3F6-861B-A84F-A3A687EA26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4855" y="1690688"/>
            <a:ext cx="2125028" cy="2125028"/>
          </a:xfrm>
          <a:prstGeom prst="rect">
            <a:avLst/>
          </a:prstGeom>
        </p:spPr>
      </p:pic>
      <p:pic>
        <p:nvPicPr>
          <p:cNvPr id="7" name="图片 6">
            <a:extLst>
              <a:ext uri="{FF2B5EF4-FFF2-40B4-BE49-F238E27FC236}">
                <a16:creationId xmlns:a16="http://schemas.microsoft.com/office/drawing/2014/main" id="{D86ADBA9-4CC0-D7C5-05CF-00723F0FD2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5929" y="3351609"/>
            <a:ext cx="1299369" cy="1299369"/>
          </a:xfrm>
          <a:prstGeom prst="rect">
            <a:avLst/>
          </a:prstGeom>
        </p:spPr>
      </p:pic>
      <p:pic>
        <p:nvPicPr>
          <p:cNvPr id="9" name="图片 8">
            <a:extLst>
              <a:ext uri="{FF2B5EF4-FFF2-40B4-BE49-F238E27FC236}">
                <a16:creationId xmlns:a16="http://schemas.microsoft.com/office/drawing/2014/main" id="{8545E16A-351C-AE7E-5681-75E111EFFA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1248" y="4877593"/>
            <a:ext cx="1299370" cy="1299370"/>
          </a:xfrm>
          <a:prstGeom prst="rect">
            <a:avLst/>
          </a:prstGeom>
        </p:spPr>
      </p:pic>
      <p:pic>
        <p:nvPicPr>
          <p:cNvPr id="11" name="图片 10">
            <a:extLst>
              <a:ext uri="{FF2B5EF4-FFF2-40B4-BE49-F238E27FC236}">
                <a16:creationId xmlns:a16="http://schemas.microsoft.com/office/drawing/2014/main" id="{0A0F84E1-11E1-262A-B1AA-28478A43AF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81248" y="3351610"/>
            <a:ext cx="1299368" cy="1299368"/>
          </a:xfrm>
          <a:prstGeom prst="rect">
            <a:avLst/>
          </a:prstGeom>
        </p:spPr>
      </p:pic>
      <p:pic>
        <p:nvPicPr>
          <p:cNvPr id="13" name="图片 12">
            <a:extLst>
              <a:ext uri="{FF2B5EF4-FFF2-40B4-BE49-F238E27FC236}">
                <a16:creationId xmlns:a16="http://schemas.microsoft.com/office/drawing/2014/main" id="{32F86A60-AECA-19F7-A5B6-E6ABE0CAE4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332986" y="4830049"/>
            <a:ext cx="1346914" cy="1346914"/>
          </a:xfrm>
          <a:prstGeom prst="rect">
            <a:avLst/>
          </a:prstGeom>
        </p:spPr>
      </p:pic>
    </p:spTree>
    <p:extLst>
      <p:ext uri="{BB962C8B-B14F-4D97-AF65-F5344CB8AC3E}">
        <p14:creationId xmlns:p14="http://schemas.microsoft.com/office/powerpoint/2010/main" val="555929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393987-5B26-5D72-1EA4-B8CE3B7E71F2}"/>
              </a:ext>
            </a:extLst>
          </p:cNvPr>
          <p:cNvSpPr>
            <a:spLocks noGrp="1"/>
          </p:cNvSpPr>
          <p:nvPr>
            <p:ph type="title"/>
          </p:nvPr>
        </p:nvSpPr>
        <p:spPr/>
        <p:txBody>
          <a:bodyPr/>
          <a:lstStyle/>
          <a:p>
            <a:r>
              <a:rPr lang="zh-CN" altLang="en-US" dirty="0"/>
              <a:t>产品</a:t>
            </a:r>
            <a:r>
              <a:rPr lang="en-US" altLang="zh-CN" dirty="0"/>
              <a:t>4</a:t>
            </a:r>
            <a:r>
              <a:rPr lang="zh-CN" altLang="en-US" dirty="0"/>
              <a:t>：门襟机</a:t>
            </a:r>
            <a:r>
              <a:rPr lang="en-US" altLang="zh-CN" dirty="0"/>
              <a:t>-placket Machine </a:t>
            </a:r>
            <a:endParaRPr lang="zh-CN" altLang="en-US" dirty="0"/>
          </a:p>
        </p:txBody>
      </p:sp>
      <p:sp>
        <p:nvSpPr>
          <p:cNvPr id="3" name="内容占位符 2">
            <a:extLst>
              <a:ext uri="{FF2B5EF4-FFF2-40B4-BE49-F238E27FC236}">
                <a16:creationId xmlns:a16="http://schemas.microsoft.com/office/drawing/2014/main" id="{033B6399-8E0C-32C0-BF53-6809FCD1B2EB}"/>
              </a:ext>
            </a:extLst>
          </p:cNvPr>
          <p:cNvSpPr>
            <a:spLocks noGrp="1"/>
          </p:cNvSpPr>
          <p:nvPr>
            <p:ph idx="1"/>
          </p:nvPr>
        </p:nvSpPr>
        <p:spPr/>
        <p:txBody>
          <a:bodyPr/>
          <a:lstStyle/>
          <a:p>
            <a:pPr algn="l">
              <a:lnSpc>
                <a:spcPts val="1650"/>
              </a:lnSpc>
              <a:spcAft>
                <a:spcPts val="600"/>
              </a:spcAft>
              <a:buFont typeface="Arial" panose="020B0604020202020204" pitchFamily="34" charset="0"/>
              <a:buChar char="•"/>
            </a:pPr>
            <a:r>
              <a:rPr lang="en-US" altLang="zh-CN" sz="2000" i="0" dirty="0">
                <a:solidFill>
                  <a:srgbClr val="222222"/>
                </a:solidFill>
                <a:effectLst/>
                <a:latin typeface="+mn-ea"/>
              </a:rPr>
              <a:t>Multi-Functional and Efficient: This placket sewing machine is designed to meet the demands of various industries, including manufacturing plants, machinery repair shops, and retail. It can be easily integrated into existing production lines, ensuring a seamless workflow and minimizing downtime.</a:t>
            </a:r>
          </a:p>
          <a:p>
            <a:pPr algn="l">
              <a:lnSpc>
                <a:spcPts val="1650"/>
              </a:lnSpc>
              <a:spcAft>
                <a:spcPts val="600"/>
              </a:spcAft>
              <a:buFont typeface="Arial" panose="020B0604020202020204" pitchFamily="34" charset="0"/>
              <a:buChar char="•"/>
            </a:pPr>
            <a:r>
              <a:rPr lang="en-US" altLang="zh-CN" sz="2000" i="0" dirty="0">
                <a:solidFill>
                  <a:srgbClr val="222222"/>
                </a:solidFill>
                <a:effectLst/>
                <a:latin typeface="+mn-ea"/>
              </a:rPr>
              <a:t>High-Quality Construction: With a sturdy flat-bed mechanical configuration and a powerful motor, this machine is built to withstand heavy usage and provide consistent performance. The CE and ISO 9001 certifications ensure that the machine meets international quality standards.</a:t>
            </a:r>
          </a:p>
          <a:p>
            <a:pPr algn="l">
              <a:lnSpc>
                <a:spcPts val="1650"/>
              </a:lnSpc>
              <a:spcAft>
                <a:spcPts val="600"/>
              </a:spcAft>
              <a:buFont typeface="Arial" panose="020B0604020202020204" pitchFamily="34" charset="0"/>
              <a:buChar char="•"/>
            </a:pPr>
            <a:r>
              <a:rPr lang="en-US" altLang="zh-CN" sz="2000" i="0" dirty="0">
                <a:solidFill>
                  <a:srgbClr val="222222"/>
                </a:solidFill>
                <a:effectLst/>
                <a:latin typeface="+mn-ea"/>
              </a:rPr>
              <a:t>Advanced Features: The machine features automatic stop motions in case of yarn breakage or knotting, preventing damage to the fabric and reducing the risk of accidents. The semi-automatic system allows for easy operation and minimal labor requirements.</a:t>
            </a:r>
          </a:p>
          <a:p>
            <a:endParaRPr lang="zh-CN" altLang="en-US" dirty="0"/>
          </a:p>
        </p:txBody>
      </p:sp>
    </p:spTree>
    <p:extLst>
      <p:ext uri="{BB962C8B-B14F-4D97-AF65-F5344CB8AC3E}">
        <p14:creationId xmlns:p14="http://schemas.microsoft.com/office/powerpoint/2010/main" val="686293986"/>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2350</Words>
  <Application>Microsoft Office PowerPoint</Application>
  <PresentationFormat>宽屏</PresentationFormat>
  <Paragraphs>209</Paragraphs>
  <Slides>22</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22</vt:i4>
      </vt:variant>
    </vt:vector>
  </HeadingPairs>
  <TitlesOfParts>
    <vt:vector size="27" baseType="lpstr">
      <vt:lpstr>等线</vt:lpstr>
      <vt:lpstr>等线 Light</vt:lpstr>
      <vt:lpstr>Arial</vt:lpstr>
      <vt:lpstr>Roboto</vt:lpstr>
      <vt:lpstr>Office 主题​​</vt:lpstr>
      <vt:lpstr>一站式产品</vt:lpstr>
      <vt:lpstr>总图</vt:lpstr>
      <vt:lpstr>产品1：络筒机-Yarn Winding Machine</vt:lpstr>
      <vt:lpstr>产品1：络筒机-Yarn Winding Machine</vt:lpstr>
      <vt:lpstr>产品2：缝盘机-Dial Linking Machine</vt:lpstr>
      <vt:lpstr>产品2：缝盘机-Dial Linking Machine</vt:lpstr>
      <vt:lpstr>产品3：缝纫机-Sewing Machine</vt:lpstr>
      <vt:lpstr>产品3：缝纫机-Sewing Machine</vt:lpstr>
      <vt:lpstr>产品4：门襟机-placket Machine </vt:lpstr>
      <vt:lpstr>产品4：门襟机-placket Machine </vt:lpstr>
      <vt:lpstr>产品5：拆片机： Sweater Yarn recycling machine</vt:lpstr>
      <vt:lpstr>产品5：拆片机： Sweater Yarn recycling machine</vt:lpstr>
      <vt:lpstr>产品6：洗脱机：Industrial Washing &amp; dehydrating Machine</vt:lpstr>
      <vt:lpstr>产品6：洗脱机： Industrial Washing &amp; dehydrating Machine</vt:lpstr>
      <vt:lpstr>产品7：纱线-Yarn Material</vt:lpstr>
      <vt:lpstr>产品7：纱线-Yarn Material</vt:lpstr>
      <vt:lpstr>产品9：烘干机-Industrial Drying Machine</vt:lpstr>
      <vt:lpstr>产品9：烘干机-Industrial Drying Machine</vt:lpstr>
      <vt:lpstr>产品10：烫台-Industrial Ironing Table</vt:lpstr>
      <vt:lpstr>产品10：烫台-Industrial Ironing Table</vt:lpstr>
      <vt:lpstr>产品11：罩衫灯-Sweater Inspection Lamp</vt:lpstr>
      <vt:lpstr>产品11：罩衫灯- Sweater Inspection Lamp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yingqi miao</dc:creator>
  <cp:lastModifiedBy>yingqi miao</cp:lastModifiedBy>
  <cp:revision>12</cp:revision>
  <dcterms:created xsi:type="dcterms:W3CDTF">2025-01-08T07:56:33Z</dcterms:created>
  <dcterms:modified xsi:type="dcterms:W3CDTF">2025-01-08T11:52:27Z</dcterms:modified>
</cp:coreProperties>
</file>